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20" r:id="rId3"/>
    <p:sldMasterId id="2147483744" r:id="rId4"/>
    <p:sldMasterId id="2147483756" r:id="rId5"/>
    <p:sldMasterId id="2147483768" r:id="rId6"/>
    <p:sldMasterId id="2147483780" r:id="rId7"/>
    <p:sldMasterId id="2147483792" r:id="rId8"/>
    <p:sldMasterId id="2147483804" r:id="rId9"/>
    <p:sldMasterId id="2147483828" r:id="rId10"/>
    <p:sldMasterId id="2147483840" r:id="rId11"/>
    <p:sldMasterId id="2147483852" r:id="rId12"/>
    <p:sldMasterId id="2147483864" r:id="rId13"/>
    <p:sldMasterId id="2147483876" r:id="rId14"/>
    <p:sldMasterId id="2147483888" r:id="rId15"/>
    <p:sldMasterId id="2147483900" r:id="rId16"/>
    <p:sldMasterId id="2147483912" r:id="rId17"/>
    <p:sldMasterId id="2147483924" r:id="rId18"/>
    <p:sldMasterId id="2147483936" r:id="rId19"/>
    <p:sldMasterId id="2147483948" r:id="rId20"/>
    <p:sldMasterId id="2147483960" r:id="rId21"/>
  </p:sldMasterIdLst>
  <p:notesMasterIdLst>
    <p:notesMasterId r:id="rId46"/>
  </p:notesMasterIdLst>
  <p:sldIdLst>
    <p:sldId id="256" r:id="rId22"/>
    <p:sldId id="307" r:id="rId23"/>
    <p:sldId id="272" r:id="rId24"/>
    <p:sldId id="273" r:id="rId25"/>
    <p:sldId id="320" r:id="rId26"/>
    <p:sldId id="311" r:id="rId27"/>
    <p:sldId id="312" r:id="rId28"/>
    <p:sldId id="279" r:id="rId29"/>
    <p:sldId id="280" r:id="rId30"/>
    <p:sldId id="282" r:id="rId31"/>
    <p:sldId id="308" r:id="rId32"/>
    <p:sldId id="310" r:id="rId33"/>
    <p:sldId id="313" r:id="rId34"/>
    <p:sldId id="314" r:id="rId35"/>
    <p:sldId id="316" r:id="rId36"/>
    <p:sldId id="317" r:id="rId37"/>
    <p:sldId id="318" r:id="rId38"/>
    <p:sldId id="315" r:id="rId39"/>
    <p:sldId id="319" r:id="rId40"/>
    <p:sldId id="283" r:id="rId41"/>
    <p:sldId id="284" r:id="rId42"/>
    <p:sldId id="285" r:id="rId43"/>
    <p:sldId id="321" r:id="rId44"/>
    <p:sldId id="322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45" autoAdjust="0"/>
    <p:restoredTop sz="94660"/>
  </p:normalViewPr>
  <p:slideViewPr>
    <p:cSldViewPr>
      <p:cViewPr>
        <p:scale>
          <a:sx n="59" d="100"/>
          <a:sy n="59" d="100"/>
        </p:scale>
        <p:origin x="1578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E7CD3-7E63-43F1-AFB8-B1C5A6E0753A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55174-959B-4B2D-992C-553598F247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7EE8BF-9ECD-48DF-94AD-AC62D4C70376}" type="slidenum">
              <a:rPr lang="en-US" altLang="ar-IQ">
                <a:solidFill>
                  <a:srgbClr val="000000"/>
                </a:solidFill>
              </a:rPr>
              <a:pPr/>
              <a:t>2</a:t>
            </a:fld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ar-IQ"/>
              <a:t>Rules on page 4 of text</a:t>
            </a:r>
          </a:p>
          <a:p>
            <a:r>
              <a:rPr lang="en-US" altLang="ar-IQ"/>
              <a:t>Use appendix A for prefixes, word roots, and suffixes</a:t>
            </a:r>
          </a:p>
          <a:p>
            <a:r>
              <a:rPr lang="en-US" altLang="ar-IQ"/>
              <a:t>Many suffixes mean “pertaining to” ----- see appendix A</a:t>
            </a:r>
          </a:p>
        </p:txBody>
      </p:sp>
    </p:spTree>
    <p:extLst>
      <p:ext uri="{BB962C8B-B14F-4D97-AF65-F5344CB8AC3E}">
        <p14:creationId xmlns:p14="http://schemas.microsoft.com/office/powerpoint/2010/main" val="320157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0608CD-3005-4A0D-82B9-6B82C6A1D09A}" type="slidenum">
              <a:rPr lang="en-US" altLang="ar-IQ">
                <a:solidFill>
                  <a:srgbClr val="000000"/>
                </a:solidFill>
              </a:rPr>
              <a:pPr/>
              <a:t>11</a:t>
            </a:fld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IQ" altLang="ar-IQ"/>
          </a:p>
        </p:txBody>
      </p:sp>
    </p:spTree>
    <p:extLst>
      <p:ext uri="{BB962C8B-B14F-4D97-AF65-F5344CB8AC3E}">
        <p14:creationId xmlns:p14="http://schemas.microsoft.com/office/powerpoint/2010/main" val="415480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07B79-9B40-4308-9424-F8EDDF8344ED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426822"/>
      </p:ext>
    </p:extLst>
  </p:cSld>
  <p:clrMapOvr>
    <a:masterClrMapping/>
  </p:clrMapOvr>
  <p:transition>
    <p:zoom dir="in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8346F-9438-4375-A0E1-495A209C5D5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689394"/>
      </p:ext>
    </p:extLst>
  </p:cSld>
  <p:clrMapOvr>
    <a:masterClrMapping/>
  </p:clrMapOvr>
  <p:transition>
    <p:zoom dir="in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E0E43-B59A-4140-8D06-F9986BF5A9E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53727"/>
      </p:ext>
    </p:extLst>
  </p:cSld>
  <p:clrMapOvr>
    <a:masterClrMapping/>
  </p:clrMapOvr>
  <p:transition>
    <p:zoom dir="in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300F-DEF6-4B0A-8C81-70D37C84E502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21119"/>
      </p:ext>
    </p:extLst>
  </p:cSld>
  <p:clrMapOvr>
    <a:masterClrMapping/>
  </p:clrMapOvr>
  <p:transition>
    <p:zoom dir="in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5023-F69E-4854-B46A-1BF1AB2168B3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05152"/>
      </p:ext>
    </p:extLst>
  </p:cSld>
  <p:clrMapOvr>
    <a:masterClrMapping/>
  </p:clrMapOvr>
  <p:transition>
    <p:zoom dir="in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06966-3547-4DE9-A0D8-A05259F0BB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753467"/>
      </p:ext>
    </p:extLst>
  </p:cSld>
  <p:clrMapOvr>
    <a:masterClrMapping/>
  </p:clrMapOvr>
  <p:transition>
    <p:zoom dir="in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4783A-76A0-46DA-8018-0EC86CD216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315263"/>
      </p:ext>
    </p:extLst>
  </p:cSld>
  <p:clrMapOvr>
    <a:masterClrMapping/>
  </p:clrMapOvr>
  <p:transition>
    <p:zoom dir="in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96253-7EC9-4D50-A245-C658A242980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66865"/>
      </p:ext>
    </p:extLst>
  </p:cSld>
  <p:clrMapOvr>
    <a:masterClrMapping/>
  </p:clrMapOvr>
  <p:transition>
    <p:zoom dir="in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320BA-2A0E-4E2D-9B41-E86D7E1DAD75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84210"/>
      </p:ext>
    </p:extLst>
  </p:cSld>
  <p:clrMapOvr>
    <a:masterClrMapping/>
  </p:clrMapOvr>
  <p:transition>
    <p:zoom dir="in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9FC46-7B81-429C-A9EA-577CCC35238A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97274"/>
      </p:ext>
    </p:extLst>
  </p:cSld>
  <p:clrMapOvr>
    <a:masterClrMapping/>
  </p:clrMapOvr>
  <p:transition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D8C62-80AA-40EA-8B8B-81C9F258EDF9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09543"/>
      </p:ext>
    </p:extLst>
  </p:cSld>
  <p:clrMapOvr>
    <a:masterClrMapping/>
  </p:clrMapOvr>
  <p:transition>
    <p:zoom dir="in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07B79-9B40-4308-9424-F8EDDF8344ED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92728"/>
      </p:ext>
    </p:extLst>
  </p:cSld>
  <p:clrMapOvr>
    <a:masterClrMapping/>
  </p:clrMapOvr>
  <p:transition>
    <p:zoom dir="in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8346F-9438-4375-A0E1-495A209C5D5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18669"/>
      </p:ext>
    </p:extLst>
  </p:cSld>
  <p:clrMapOvr>
    <a:masterClrMapping/>
  </p:clrMapOvr>
  <p:transition>
    <p:zoom dir="in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E0E43-B59A-4140-8D06-F9986BF5A9E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990398"/>
      </p:ext>
    </p:extLst>
  </p:cSld>
  <p:clrMapOvr>
    <a:masterClrMapping/>
  </p:clrMapOvr>
  <p:transition>
    <p:zoom dir="in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300F-DEF6-4B0A-8C81-70D37C84E502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33032"/>
      </p:ext>
    </p:extLst>
  </p:cSld>
  <p:clrMapOvr>
    <a:masterClrMapping/>
  </p:clrMapOvr>
  <p:transition>
    <p:zoom dir="in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5023-F69E-4854-B46A-1BF1AB2168B3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47489"/>
      </p:ext>
    </p:extLst>
  </p:cSld>
  <p:clrMapOvr>
    <a:masterClrMapping/>
  </p:clrMapOvr>
  <p:transition>
    <p:zoom dir="in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06966-3547-4DE9-A0D8-A05259F0BB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93098"/>
      </p:ext>
    </p:extLst>
  </p:cSld>
  <p:clrMapOvr>
    <a:masterClrMapping/>
  </p:clrMapOvr>
  <p:transition>
    <p:zoom dir="in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4783A-76A0-46DA-8018-0EC86CD216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05469"/>
      </p:ext>
    </p:extLst>
  </p:cSld>
  <p:clrMapOvr>
    <a:masterClrMapping/>
  </p:clrMapOvr>
  <p:transition>
    <p:zoom dir="in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96253-7EC9-4D50-A245-C658A242980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5032"/>
      </p:ext>
    </p:extLst>
  </p:cSld>
  <p:clrMapOvr>
    <a:masterClrMapping/>
  </p:clrMapOvr>
  <p:transition>
    <p:zoom dir="in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320BA-2A0E-4E2D-9B41-E86D7E1DAD75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52487"/>
      </p:ext>
    </p:extLst>
  </p:cSld>
  <p:clrMapOvr>
    <a:masterClrMapping/>
  </p:clrMapOvr>
  <p:transition>
    <p:zoom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عنوان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16" name="عنصر نائب للتاريخ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5" name="عنصر نائب لرقم الشريحة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519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9FC46-7B81-429C-A9EA-577CCC35238A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0509"/>
      </p:ext>
    </p:extLst>
  </p:cSld>
  <p:clrMapOvr>
    <a:masterClrMapping/>
  </p:clrMapOvr>
  <p:transition>
    <p:zoom dir="in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D8C62-80AA-40EA-8B8B-81C9F258EDF9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592882"/>
      </p:ext>
    </p:extLst>
  </p:cSld>
  <p:clrMapOvr>
    <a:masterClrMapping/>
  </p:clrMapOvr>
  <p:transition>
    <p:zoom dir="in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07B79-9B40-4308-9424-F8EDDF8344ED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087105"/>
      </p:ext>
    </p:extLst>
  </p:cSld>
  <p:clrMapOvr>
    <a:masterClrMapping/>
  </p:clrMapOvr>
  <p:transition>
    <p:zoom dir="in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8346F-9438-4375-A0E1-495A209C5D5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28611"/>
      </p:ext>
    </p:extLst>
  </p:cSld>
  <p:clrMapOvr>
    <a:masterClrMapping/>
  </p:clrMapOvr>
  <p:transition>
    <p:zoom dir="in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E0E43-B59A-4140-8D06-F9986BF5A9E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71141"/>
      </p:ext>
    </p:extLst>
  </p:cSld>
  <p:clrMapOvr>
    <a:masterClrMapping/>
  </p:clrMapOvr>
  <p:transition>
    <p:zoom dir="in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300F-DEF6-4B0A-8C81-70D37C84E502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79284"/>
      </p:ext>
    </p:extLst>
  </p:cSld>
  <p:clrMapOvr>
    <a:masterClrMapping/>
  </p:clrMapOvr>
  <p:transition>
    <p:zoom dir="in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5023-F69E-4854-B46A-1BF1AB2168B3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083025"/>
      </p:ext>
    </p:extLst>
  </p:cSld>
  <p:clrMapOvr>
    <a:masterClrMapping/>
  </p:clrMapOvr>
  <p:transition>
    <p:zoom dir="in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06966-3547-4DE9-A0D8-A05259F0BB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94162"/>
      </p:ext>
    </p:extLst>
  </p:cSld>
  <p:clrMapOvr>
    <a:masterClrMapping/>
  </p:clrMapOvr>
  <p:transition>
    <p:zoom dir="in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4783A-76A0-46DA-8018-0EC86CD216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566037"/>
      </p:ext>
    </p:extLst>
  </p:cSld>
  <p:clrMapOvr>
    <a:masterClrMapping/>
  </p:clrMapOvr>
  <p:transition>
    <p:zoom dir="in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96253-7EC9-4D50-A245-C658A242980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0703"/>
      </p:ext>
    </p:extLst>
  </p:cSld>
  <p:clrMapOvr>
    <a:masterClrMapping/>
  </p:clrMapOvr>
  <p:transition>
    <p:zoom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عنوان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7" name="عنصر نائب للمحتوى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5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1295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320BA-2A0E-4E2D-9B41-E86D7E1DAD75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64395"/>
      </p:ext>
    </p:extLst>
  </p:cSld>
  <p:clrMapOvr>
    <a:masterClrMapping/>
  </p:clrMapOvr>
  <p:transition>
    <p:zoom dir="in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9FC46-7B81-429C-A9EA-577CCC35238A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34374"/>
      </p:ext>
    </p:extLst>
  </p:cSld>
  <p:clrMapOvr>
    <a:masterClrMapping/>
  </p:clrMapOvr>
  <p:transition>
    <p:zoom dir="in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D8C62-80AA-40EA-8B8B-81C9F258EDF9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57941"/>
      </p:ext>
    </p:extLst>
  </p:cSld>
  <p:clrMapOvr>
    <a:masterClrMapping/>
  </p:clrMapOvr>
  <p:transition>
    <p:zoom dir="in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07B79-9B40-4308-9424-F8EDDF8344ED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788614"/>
      </p:ext>
    </p:extLst>
  </p:cSld>
  <p:clrMapOvr>
    <a:masterClrMapping/>
  </p:clrMapOvr>
  <p:transition>
    <p:zoom dir="in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8346F-9438-4375-A0E1-495A209C5D5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870030"/>
      </p:ext>
    </p:extLst>
  </p:cSld>
  <p:clrMapOvr>
    <a:masterClrMapping/>
  </p:clrMapOvr>
  <p:transition>
    <p:zoom dir="in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E0E43-B59A-4140-8D06-F9986BF5A9E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10598"/>
      </p:ext>
    </p:extLst>
  </p:cSld>
  <p:clrMapOvr>
    <a:masterClrMapping/>
  </p:clrMapOvr>
  <p:transition>
    <p:zoom dir="in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300F-DEF6-4B0A-8C81-70D37C84E502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71703"/>
      </p:ext>
    </p:extLst>
  </p:cSld>
  <p:clrMapOvr>
    <a:masterClrMapping/>
  </p:clrMapOvr>
  <p:transition>
    <p:zoom dir="in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5023-F69E-4854-B46A-1BF1AB2168B3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31934"/>
      </p:ext>
    </p:extLst>
  </p:cSld>
  <p:clrMapOvr>
    <a:masterClrMapping/>
  </p:clrMapOvr>
  <p:transition>
    <p:zoom dir="in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06966-3547-4DE9-A0D8-A05259F0BB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69283"/>
      </p:ext>
    </p:extLst>
  </p:cSld>
  <p:clrMapOvr>
    <a:masterClrMapping/>
  </p:clrMapOvr>
  <p:transition>
    <p:zoom dir="in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4783A-76A0-46DA-8018-0EC86CD216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81817"/>
      </p:ext>
    </p:extLst>
  </p:cSld>
  <p:clrMapOvr>
    <a:masterClrMapping/>
  </p:clrMapOvr>
  <p:transition>
    <p:zoom dir="in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عنصر نائب للنص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9" name="عنصر نائب للتاريخ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عنصر نائب للتذييل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92165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96253-7EC9-4D50-A245-C658A242980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86721"/>
      </p:ext>
    </p:extLst>
  </p:cSld>
  <p:clrMapOvr>
    <a:masterClrMapping/>
  </p:clrMapOvr>
  <p:transition>
    <p:zoom dir="in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320BA-2A0E-4E2D-9B41-E86D7E1DAD75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73100"/>
      </p:ext>
    </p:extLst>
  </p:cSld>
  <p:clrMapOvr>
    <a:masterClrMapping/>
  </p:clrMapOvr>
  <p:transition>
    <p:zoom dir="in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9FC46-7B81-429C-A9EA-577CCC35238A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36350"/>
      </p:ext>
    </p:extLst>
  </p:cSld>
  <p:clrMapOvr>
    <a:masterClrMapping/>
  </p:clrMapOvr>
  <p:transition>
    <p:zoom dir="in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D8C62-80AA-40EA-8B8B-81C9F258EDF9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97640"/>
      </p:ext>
    </p:extLst>
  </p:cSld>
  <p:clrMapOvr>
    <a:masterClrMapping/>
  </p:clrMapOvr>
  <p:transition>
    <p:zoom dir="in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07B79-9B40-4308-9424-F8EDDF8344ED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47986"/>
      </p:ext>
    </p:extLst>
  </p:cSld>
  <p:clrMapOvr>
    <a:masterClrMapping/>
  </p:clrMapOvr>
  <p:transition>
    <p:zoom dir="in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8346F-9438-4375-A0E1-495A209C5D5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52573"/>
      </p:ext>
    </p:extLst>
  </p:cSld>
  <p:clrMapOvr>
    <a:masterClrMapping/>
  </p:clrMapOvr>
  <p:transition>
    <p:zoom dir="in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E0E43-B59A-4140-8D06-F9986BF5A9E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90461"/>
      </p:ext>
    </p:extLst>
  </p:cSld>
  <p:clrMapOvr>
    <a:masterClrMapping/>
  </p:clrMapOvr>
  <p:transition>
    <p:zoom dir="in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300F-DEF6-4B0A-8C81-70D37C84E502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65"/>
      </p:ext>
    </p:extLst>
  </p:cSld>
  <p:clrMapOvr>
    <a:masterClrMapping/>
  </p:clrMapOvr>
  <p:transition>
    <p:zoom dir="in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5023-F69E-4854-B46A-1BF1AB2168B3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34845"/>
      </p:ext>
    </p:extLst>
  </p:cSld>
  <p:clrMapOvr>
    <a:masterClrMapping/>
  </p:clrMapOvr>
  <p:transition>
    <p:zoom dir="in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06966-3547-4DE9-A0D8-A05259F0BB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46961"/>
      </p:ext>
    </p:extLst>
  </p:cSld>
  <p:clrMapOvr>
    <a:masterClrMapping/>
  </p:clrMapOvr>
  <p:transition>
    <p:zoom dir="in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عنوان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4" name="عنصر نائب للمحتوى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31" name="عنصر نائب لرقم الشريحة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5666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4783A-76A0-46DA-8018-0EC86CD216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539414"/>
      </p:ext>
    </p:extLst>
  </p:cSld>
  <p:clrMapOvr>
    <a:masterClrMapping/>
  </p:clrMapOvr>
  <p:transition>
    <p:zoom dir="in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96253-7EC9-4D50-A245-C658A242980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51090"/>
      </p:ext>
    </p:extLst>
  </p:cSld>
  <p:clrMapOvr>
    <a:masterClrMapping/>
  </p:clrMapOvr>
  <p:transition>
    <p:zoom dir="in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320BA-2A0E-4E2D-9B41-E86D7E1DAD75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42163"/>
      </p:ext>
    </p:extLst>
  </p:cSld>
  <p:clrMapOvr>
    <a:masterClrMapping/>
  </p:clrMapOvr>
  <p:transition>
    <p:zoom dir="in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9FC46-7B81-429C-A9EA-577CCC35238A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05016"/>
      </p:ext>
    </p:extLst>
  </p:cSld>
  <p:clrMapOvr>
    <a:masterClrMapping/>
  </p:clrMapOvr>
  <p:transition>
    <p:zoom dir="in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D8C62-80AA-40EA-8B8B-81C9F258EDF9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89732"/>
      </p:ext>
    </p:extLst>
  </p:cSld>
  <p:clrMapOvr>
    <a:masterClrMapping/>
  </p:clrMapOvr>
  <p:transition>
    <p:zoom dir="in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07B79-9B40-4308-9424-F8EDDF8344ED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59690"/>
      </p:ext>
    </p:extLst>
  </p:cSld>
  <p:clrMapOvr>
    <a:masterClrMapping/>
  </p:clrMapOvr>
  <p:transition>
    <p:zoom dir="in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8346F-9438-4375-A0E1-495A209C5D5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33327"/>
      </p:ext>
    </p:extLst>
  </p:cSld>
  <p:clrMapOvr>
    <a:masterClrMapping/>
  </p:clrMapOvr>
  <p:transition>
    <p:zoom dir="in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E0E43-B59A-4140-8D06-F9986BF5A9E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32961"/>
      </p:ext>
    </p:extLst>
  </p:cSld>
  <p:clrMapOvr>
    <a:masterClrMapping/>
  </p:clrMapOvr>
  <p:transition>
    <p:zoom dir="in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300F-DEF6-4B0A-8C81-70D37C84E502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255629"/>
      </p:ext>
    </p:extLst>
  </p:cSld>
  <p:clrMapOvr>
    <a:masterClrMapping/>
  </p:clrMapOvr>
  <p:transition>
    <p:zoom dir="in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5023-F69E-4854-B46A-1BF1AB2168B3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33532"/>
      </p:ext>
    </p:extLst>
  </p:cSld>
  <p:clrMapOvr>
    <a:masterClrMapping/>
  </p:clrMapOvr>
  <p:transition>
    <p:zoom dir="in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عنوان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25" name="عنصر نائب للنص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8" name="عنصر نائب للمحتوى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885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06966-3547-4DE9-A0D8-A05259F0BB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3787"/>
      </p:ext>
    </p:extLst>
  </p:cSld>
  <p:clrMapOvr>
    <a:masterClrMapping/>
  </p:clrMapOvr>
  <p:transition>
    <p:zoom dir="in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4783A-76A0-46DA-8018-0EC86CD216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60441"/>
      </p:ext>
    </p:extLst>
  </p:cSld>
  <p:clrMapOvr>
    <a:masterClrMapping/>
  </p:clrMapOvr>
  <p:transition>
    <p:zoom dir="in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96253-7EC9-4D50-A245-C658A242980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89733"/>
      </p:ext>
    </p:extLst>
  </p:cSld>
  <p:clrMapOvr>
    <a:masterClrMapping/>
  </p:clrMapOvr>
  <p:transition>
    <p:zoom dir="in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320BA-2A0E-4E2D-9B41-E86D7E1DAD75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00856"/>
      </p:ext>
    </p:extLst>
  </p:cSld>
  <p:clrMapOvr>
    <a:masterClrMapping/>
  </p:clrMapOvr>
  <p:transition>
    <p:zoom dir="in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9FC46-7B81-429C-A9EA-577CCC35238A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72463"/>
      </p:ext>
    </p:extLst>
  </p:cSld>
  <p:clrMapOvr>
    <a:masterClrMapping/>
  </p:clrMapOvr>
  <p:transition>
    <p:zoom dir="in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D8C62-80AA-40EA-8B8B-81C9F258EDF9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047562"/>
      </p:ext>
    </p:extLst>
  </p:cSld>
  <p:clrMapOvr>
    <a:masterClrMapping/>
  </p:clrMapOvr>
  <p:transition>
    <p:zoom dir="in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07B79-9B40-4308-9424-F8EDDF8344ED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14369"/>
      </p:ext>
    </p:extLst>
  </p:cSld>
  <p:clrMapOvr>
    <a:masterClrMapping/>
  </p:clrMapOvr>
  <p:transition>
    <p:zoom dir="in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8346F-9438-4375-A0E1-495A209C5D5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74319"/>
      </p:ext>
    </p:extLst>
  </p:cSld>
  <p:clrMapOvr>
    <a:masterClrMapping/>
  </p:clrMapOvr>
  <p:transition>
    <p:zoom dir="in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E0E43-B59A-4140-8D06-F9986BF5A9E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34893"/>
      </p:ext>
    </p:extLst>
  </p:cSld>
  <p:clrMapOvr>
    <a:masterClrMapping/>
  </p:clrMapOvr>
  <p:transition>
    <p:zoom dir="in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300F-DEF6-4B0A-8C81-70D37C84E502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09439"/>
      </p:ext>
    </p:extLst>
  </p:cSld>
  <p:clrMapOvr>
    <a:masterClrMapping/>
  </p:clrMapOvr>
  <p:transition>
    <p:zoom dir="in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عنوان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2" name="عنصر نائب للتاريخ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70830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5023-F69E-4854-B46A-1BF1AB2168B3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7132"/>
      </p:ext>
    </p:extLst>
  </p:cSld>
  <p:clrMapOvr>
    <a:masterClrMapping/>
  </p:clrMapOvr>
  <p:transition>
    <p:zoom dir="in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06966-3547-4DE9-A0D8-A05259F0BB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31857"/>
      </p:ext>
    </p:extLst>
  </p:cSld>
  <p:clrMapOvr>
    <a:masterClrMapping/>
  </p:clrMapOvr>
  <p:transition>
    <p:zoom dir="in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4783A-76A0-46DA-8018-0EC86CD216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98251"/>
      </p:ext>
    </p:extLst>
  </p:cSld>
  <p:clrMapOvr>
    <a:masterClrMapping/>
  </p:clrMapOvr>
  <p:transition>
    <p:zoom dir="in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96253-7EC9-4D50-A245-C658A242980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29686"/>
      </p:ext>
    </p:extLst>
  </p:cSld>
  <p:clrMapOvr>
    <a:masterClrMapping/>
  </p:clrMapOvr>
  <p:transition>
    <p:zoom dir="in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320BA-2A0E-4E2D-9B41-E86D7E1DAD75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29366"/>
      </p:ext>
    </p:extLst>
  </p:cSld>
  <p:clrMapOvr>
    <a:masterClrMapping/>
  </p:clrMapOvr>
  <p:transition>
    <p:zoom dir="in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9FC46-7B81-429C-A9EA-577CCC35238A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05213"/>
      </p:ext>
    </p:extLst>
  </p:cSld>
  <p:clrMapOvr>
    <a:masterClrMapping/>
  </p:clrMapOvr>
  <p:transition>
    <p:zoom dir="in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D8C62-80AA-40EA-8B8B-81C9F258EDF9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25885"/>
      </p:ext>
    </p:extLst>
  </p:cSld>
  <p:clrMapOvr>
    <a:masterClrMapping/>
  </p:clrMapOvr>
  <p:transition>
    <p:zoom dir="in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07B79-9B40-4308-9424-F8EDDF8344ED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7526"/>
      </p:ext>
    </p:extLst>
  </p:cSld>
  <p:clrMapOvr>
    <a:masterClrMapping/>
  </p:clrMapOvr>
  <p:transition>
    <p:zoom dir="in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8346F-9438-4375-A0E1-495A209C5D5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23244"/>
      </p:ext>
    </p:extLst>
  </p:cSld>
  <p:clrMapOvr>
    <a:masterClrMapping/>
  </p:clrMapOvr>
  <p:transition>
    <p:zoom dir="in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E0E43-B59A-4140-8D06-F9986BF5A9E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99824"/>
      </p:ext>
    </p:extLst>
  </p:cSld>
  <p:clrMapOvr>
    <a:masterClrMapping/>
  </p:clrMapOvr>
  <p:transition>
    <p:zoom dir="in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4" name="عنصر نائب للتذييل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66912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300F-DEF6-4B0A-8C81-70D37C84E502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44632"/>
      </p:ext>
    </p:extLst>
  </p:cSld>
  <p:clrMapOvr>
    <a:masterClrMapping/>
  </p:clrMapOvr>
  <p:transition>
    <p:zoom dir="in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5023-F69E-4854-B46A-1BF1AB2168B3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155072"/>
      </p:ext>
    </p:extLst>
  </p:cSld>
  <p:clrMapOvr>
    <a:masterClrMapping/>
  </p:clrMapOvr>
  <p:transition>
    <p:zoom dir="in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06966-3547-4DE9-A0D8-A05259F0BB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122996"/>
      </p:ext>
    </p:extLst>
  </p:cSld>
  <p:clrMapOvr>
    <a:masterClrMapping/>
  </p:clrMapOvr>
  <p:transition>
    <p:zoom dir="in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4783A-76A0-46DA-8018-0EC86CD216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11899"/>
      </p:ext>
    </p:extLst>
  </p:cSld>
  <p:clrMapOvr>
    <a:masterClrMapping/>
  </p:clrMapOvr>
  <p:transition>
    <p:zoom dir="in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96253-7EC9-4D50-A245-C658A242980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30399"/>
      </p:ext>
    </p:extLst>
  </p:cSld>
  <p:clrMapOvr>
    <a:masterClrMapping/>
  </p:clrMapOvr>
  <p:transition>
    <p:zoom dir="in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320BA-2A0E-4E2D-9B41-E86D7E1DAD75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82891"/>
      </p:ext>
    </p:extLst>
  </p:cSld>
  <p:clrMapOvr>
    <a:masterClrMapping/>
  </p:clrMapOvr>
  <p:transition>
    <p:zoom dir="in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9FC46-7B81-429C-A9EA-577CCC35238A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33123"/>
      </p:ext>
    </p:extLst>
  </p:cSld>
  <p:clrMapOvr>
    <a:masterClrMapping/>
  </p:clrMapOvr>
  <p:transition>
    <p:zoom dir="in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D8C62-80AA-40EA-8B8B-81C9F258EDF9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064643"/>
      </p:ext>
    </p:extLst>
  </p:cSld>
  <p:clrMapOvr>
    <a:masterClrMapping/>
  </p:clrMapOvr>
  <p:transition>
    <p:zoom dir="in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07B79-9B40-4308-9424-F8EDDF8344ED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97119"/>
      </p:ext>
    </p:extLst>
  </p:cSld>
  <p:clrMapOvr>
    <a:masterClrMapping/>
  </p:clrMapOvr>
  <p:transition>
    <p:zoom dir="in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8346F-9438-4375-A0E1-495A209C5D5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45627"/>
      </p:ext>
    </p:extLst>
  </p:cSld>
  <p:clrMapOvr>
    <a:masterClrMapping/>
  </p:clrMapOvr>
  <p:transition>
    <p:zoom dir="in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عنوان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6" name="عنصر نائب للنص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4" name="عنصر نائب للمحتوى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5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عنصر نائب للتذييل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7660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E0E43-B59A-4140-8D06-F9986BF5A9E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54397"/>
      </p:ext>
    </p:extLst>
  </p:cSld>
  <p:clrMapOvr>
    <a:masterClrMapping/>
  </p:clrMapOvr>
  <p:transition>
    <p:zoom dir="in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300F-DEF6-4B0A-8C81-70D37C84E502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6784"/>
      </p:ext>
    </p:extLst>
  </p:cSld>
  <p:clrMapOvr>
    <a:masterClrMapping/>
  </p:clrMapOvr>
  <p:transition>
    <p:zoom dir="in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5023-F69E-4854-B46A-1BF1AB2168B3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2851"/>
      </p:ext>
    </p:extLst>
  </p:cSld>
  <p:clrMapOvr>
    <a:masterClrMapping/>
  </p:clrMapOvr>
  <p:transition>
    <p:zoom dir="in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06966-3547-4DE9-A0D8-A05259F0BB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99848"/>
      </p:ext>
    </p:extLst>
  </p:cSld>
  <p:clrMapOvr>
    <a:masterClrMapping/>
  </p:clrMapOvr>
  <p:transition>
    <p:zoom dir="in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4783A-76A0-46DA-8018-0EC86CD216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98013"/>
      </p:ext>
    </p:extLst>
  </p:cSld>
  <p:clrMapOvr>
    <a:masterClrMapping/>
  </p:clrMapOvr>
  <p:transition>
    <p:zoom dir="in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96253-7EC9-4D50-A245-C658A242980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88892"/>
      </p:ext>
    </p:extLst>
  </p:cSld>
  <p:clrMapOvr>
    <a:masterClrMapping/>
  </p:clrMapOvr>
  <p:transition>
    <p:zoom dir="in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320BA-2A0E-4E2D-9B41-E86D7E1DAD75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1062"/>
      </p:ext>
    </p:extLst>
  </p:cSld>
  <p:clrMapOvr>
    <a:masterClrMapping/>
  </p:clrMapOvr>
  <p:transition>
    <p:zoom dir="in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9FC46-7B81-429C-A9EA-577CCC35238A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84265"/>
      </p:ext>
    </p:extLst>
  </p:cSld>
  <p:clrMapOvr>
    <a:masterClrMapping/>
  </p:clrMapOvr>
  <p:transition>
    <p:zoom dir="in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D8C62-80AA-40EA-8B8B-81C9F258EDF9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32964"/>
      </p:ext>
    </p:extLst>
  </p:cSld>
  <p:clrMapOvr>
    <a:masterClrMapping/>
  </p:clrMapOvr>
  <p:transition>
    <p:zoom dir="in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07B79-9B40-4308-9424-F8EDDF8344ED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56671"/>
      </p:ext>
    </p:extLst>
  </p:cSld>
  <p:clrMapOvr>
    <a:masterClrMapping/>
  </p:clrMapOvr>
  <p:transition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عنصر نائب للصورة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31" name="عنصر نائب لرقم الشريحة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7" name="عنوان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6" name="عنصر نائب للنص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31233561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8346F-9438-4375-A0E1-495A209C5D5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00996"/>
      </p:ext>
    </p:extLst>
  </p:cSld>
  <p:clrMapOvr>
    <a:masterClrMapping/>
  </p:clrMapOvr>
  <p:transition>
    <p:zoom dir="in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E0E43-B59A-4140-8D06-F9986BF5A9E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01686"/>
      </p:ext>
    </p:extLst>
  </p:cSld>
  <p:clrMapOvr>
    <a:masterClrMapping/>
  </p:clrMapOvr>
  <p:transition>
    <p:zoom dir="in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300F-DEF6-4B0A-8C81-70D37C84E502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36057"/>
      </p:ext>
    </p:extLst>
  </p:cSld>
  <p:clrMapOvr>
    <a:masterClrMapping/>
  </p:clrMapOvr>
  <p:transition>
    <p:zoom dir="in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5023-F69E-4854-B46A-1BF1AB2168B3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70050"/>
      </p:ext>
    </p:extLst>
  </p:cSld>
  <p:clrMapOvr>
    <a:masterClrMapping/>
  </p:clrMapOvr>
  <p:transition>
    <p:zoom dir="in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06966-3547-4DE9-A0D8-A05259F0BB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77566"/>
      </p:ext>
    </p:extLst>
  </p:cSld>
  <p:clrMapOvr>
    <a:masterClrMapping/>
  </p:clrMapOvr>
  <p:transition>
    <p:zoom dir="in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4783A-76A0-46DA-8018-0EC86CD216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32356"/>
      </p:ext>
    </p:extLst>
  </p:cSld>
  <p:clrMapOvr>
    <a:masterClrMapping/>
  </p:clrMapOvr>
  <p:transition>
    <p:zoom dir="in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96253-7EC9-4D50-A245-C658A242980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84225"/>
      </p:ext>
    </p:extLst>
  </p:cSld>
  <p:clrMapOvr>
    <a:masterClrMapping/>
  </p:clrMapOvr>
  <p:transition>
    <p:zoom dir="in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320BA-2A0E-4E2D-9B41-E86D7E1DAD75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15059"/>
      </p:ext>
    </p:extLst>
  </p:cSld>
  <p:clrMapOvr>
    <a:masterClrMapping/>
  </p:clrMapOvr>
  <p:transition>
    <p:zoom dir="in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9FC46-7B81-429C-A9EA-577CCC35238A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50477"/>
      </p:ext>
    </p:extLst>
  </p:cSld>
  <p:clrMapOvr>
    <a:masterClrMapping/>
  </p:clrMapOvr>
  <p:transition>
    <p:zoom dir="in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D8C62-80AA-40EA-8B8B-81C9F258EDF9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17815"/>
      </p:ext>
    </p:extLst>
  </p:cSld>
  <p:clrMapOvr>
    <a:masterClrMapping/>
  </p:clrMapOvr>
  <p:transition>
    <p:zoom dir="in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12059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07B79-9B40-4308-9424-F8EDDF8344ED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83317"/>
      </p:ext>
    </p:extLst>
  </p:cSld>
  <p:clrMapOvr>
    <a:masterClrMapping/>
  </p:clrMapOvr>
  <p:transition>
    <p:zoom dir="in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8346F-9438-4375-A0E1-495A209C5D5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0231"/>
      </p:ext>
    </p:extLst>
  </p:cSld>
  <p:clrMapOvr>
    <a:masterClrMapping/>
  </p:clrMapOvr>
  <p:transition>
    <p:zoom dir="in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E0E43-B59A-4140-8D06-F9986BF5A9E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518108"/>
      </p:ext>
    </p:extLst>
  </p:cSld>
  <p:clrMapOvr>
    <a:masterClrMapping/>
  </p:clrMapOvr>
  <p:transition>
    <p:zoom dir="in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300F-DEF6-4B0A-8C81-70D37C84E502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12984"/>
      </p:ext>
    </p:extLst>
  </p:cSld>
  <p:clrMapOvr>
    <a:masterClrMapping/>
  </p:clrMapOvr>
  <p:transition>
    <p:zoom dir="in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5023-F69E-4854-B46A-1BF1AB2168B3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87720"/>
      </p:ext>
    </p:extLst>
  </p:cSld>
  <p:clrMapOvr>
    <a:masterClrMapping/>
  </p:clrMapOvr>
  <p:transition>
    <p:zoom dir="in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06966-3547-4DE9-A0D8-A05259F0BB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01688"/>
      </p:ext>
    </p:extLst>
  </p:cSld>
  <p:clrMapOvr>
    <a:masterClrMapping/>
  </p:clrMapOvr>
  <p:transition>
    <p:zoom dir="in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4783A-76A0-46DA-8018-0EC86CD216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53849"/>
      </p:ext>
    </p:extLst>
  </p:cSld>
  <p:clrMapOvr>
    <a:masterClrMapping/>
  </p:clrMapOvr>
  <p:transition>
    <p:zoom dir="in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96253-7EC9-4D50-A245-C658A242980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47964"/>
      </p:ext>
    </p:extLst>
  </p:cSld>
  <p:clrMapOvr>
    <a:masterClrMapping/>
  </p:clrMapOvr>
  <p:transition>
    <p:zoom dir="in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320BA-2A0E-4E2D-9B41-E86D7E1DAD75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55660"/>
      </p:ext>
    </p:extLst>
  </p:cSld>
  <p:clrMapOvr>
    <a:masterClrMapping/>
  </p:clrMapOvr>
  <p:transition>
    <p:zoom dir="in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9FC46-7B81-429C-A9EA-577CCC35238A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73728"/>
      </p:ext>
    </p:extLst>
  </p:cSld>
  <p:clrMapOvr>
    <a:masterClrMapping/>
  </p:clrMapOvr>
  <p:transition>
    <p:zoom dir="in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22490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D8C62-80AA-40EA-8B8B-81C9F258EDF9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4764"/>
      </p:ext>
    </p:extLst>
  </p:cSld>
  <p:clrMapOvr>
    <a:masterClrMapping/>
  </p:clrMapOvr>
  <p:transition>
    <p:zoom dir="in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07B79-9B40-4308-9424-F8EDDF8344ED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83514"/>
      </p:ext>
    </p:extLst>
  </p:cSld>
  <p:clrMapOvr>
    <a:masterClrMapping/>
  </p:clrMapOvr>
  <p:transition>
    <p:zoom dir="in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8346F-9438-4375-A0E1-495A209C5D5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52233"/>
      </p:ext>
    </p:extLst>
  </p:cSld>
  <p:clrMapOvr>
    <a:masterClrMapping/>
  </p:clrMapOvr>
  <p:transition>
    <p:zoom dir="in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E0E43-B59A-4140-8D06-F9986BF5A9E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29435"/>
      </p:ext>
    </p:extLst>
  </p:cSld>
  <p:clrMapOvr>
    <a:masterClrMapping/>
  </p:clrMapOvr>
  <p:transition>
    <p:zoom dir="in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300F-DEF6-4B0A-8C81-70D37C84E502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615110"/>
      </p:ext>
    </p:extLst>
  </p:cSld>
  <p:clrMapOvr>
    <a:masterClrMapping/>
  </p:clrMapOvr>
  <p:transition>
    <p:zoom dir="in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5023-F69E-4854-B46A-1BF1AB2168B3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67519"/>
      </p:ext>
    </p:extLst>
  </p:cSld>
  <p:clrMapOvr>
    <a:masterClrMapping/>
  </p:clrMapOvr>
  <p:transition>
    <p:zoom dir="in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06966-3547-4DE9-A0D8-A05259F0BB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29340"/>
      </p:ext>
    </p:extLst>
  </p:cSld>
  <p:clrMapOvr>
    <a:masterClrMapping/>
  </p:clrMapOvr>
  <p:transition>
    <p:zoom dir="in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4783A-76A0-46DA-8018-0EC86CD216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27224"/>
      </p:ext>
    </p:extLst>
  </p:cSld>
  <p:clrMapOvr>
    <a:masterClrMapping/>
  </p:clrMapOvr>
  <p:transition>
    <p:zoom dir="in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96253-7EC9-4D50-A245-C658A242980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88646"/>
      </p:ext>
    </p:extLst>
  </p:cSld>
  <p:clrMapOvr>
    <a:masterClrMapping/>
  </p:clrMapOvr>
  <p:transition>
    <p:zoom dir="in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320BA-2A0E-4E2D-9B41-E86D7E1DAD75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45606"/>
      </p:ext>
    </p:extLst>
  </p:cSld>
  <p:clrMapOvr>
    <a:masterClrMapping/>
  </p:clrMapOvr>
  <p:transition>
    <p:zoom dir="in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عنوان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16" name="عنصر نائب للتاريخ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5" name="عنصر نائب لرقم الشريحة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68184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9FC46-7B81-429C-A9EA-577CCC35238A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89051"/>
      </p:ext>
    </p:extLst>
  </p:cSld>
  <p:clrMapOvr>
    <a:masterClrMapping/>
  </p:clrMapOvr>
  <p:transition>
    <p:zoom dir="in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D8C62-80AA-40EA-8B8B-81C9F258EDF9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051"/>
      </p:ext>
    </p:extLst>
  </p:cSld>
  <p:clrMapOvr>
    <a:masterClrMapping/>
  </p:clrMapOvr>
  <p:transition>
    <p:zoom dir="in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عنوان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7" name="عنصر نائب للمحتوى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5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230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عنصر نائب للنص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9" name="عنصر نائب للتاريخ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عنصر نائب للتذييل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23632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عنوان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4" name="عنصر نائب للمحتوى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31" name="عنصر نائب لرقم الشريحة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681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عنوان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25" name="عنصر نائب للنص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8" name="عنصر نائب للمحتوى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039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عنوان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2" name="عنصر نائب للتاريخ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455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4" name="عنصر نائب للتذييل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37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عنوان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6" name="عنصر نائب للنص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4" name="عنصر نائب للمحتوى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5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عنصر نائب للتذييل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14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عنصر نائب للصورة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31" name="عنصر نائب لرقم الشريحة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7" name="عنوان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6" name="عنصر نائب للنص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4257012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453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554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عنوان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16" name="عنصر نائب للتاريخ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5" name="عنصر نائب لرقم الشريحة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100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عنوان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7" name="عنصر نائب للمحتوى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5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9740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عنصر نائب للنص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9" name="عنصر نائب للتاريخ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عنصر نائب للتذييل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00006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عنوان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4" name="عنصر نائب للمحتوى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31" name="عنصر نائب لرقم الشريحة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6194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عنوان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25" name="عنصر نائب للنص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8" name="عنصر نائب للمحتوى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745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عنوان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2" name="عنصر نائب للتاريخ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781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4" name="عنصر نائب للتذييل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1909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عنوان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6" name="عنصر نائب للنص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4" name="عنصر نائب للمحتوى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5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عنصر نائب للتذييل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805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عنصر نائب للصورة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31" name="عنصر نائب لرقم الشريحة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7" name="عنوان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6" name="عنصر نائب للنص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4805423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5631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1624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عنوان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16" name="عنصر نائب للتاريخ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5" name="عنصر نائب لرقم الشريحة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602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عنوان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7" name="عنصر نائب للمحتوى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5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341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عنصر نائب للنص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9" name="عنصر نائب للتاريخ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عنصر نائب للتذييل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98601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عنوان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4" name="عنصر نائب للمحتوى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31" name="عنصر نائب لرقم الشريحة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106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عنوان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25" name="عنصر نائب للنص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8" name="عنصر نائب للمحتوى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037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عنوان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2" name="عنصر نائب للتاريخ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300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4" name="عنصر نائب للتذييل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086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عنوان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6" name="عنصر نائب للنص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4" name="عنصر نائب للمحتوى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5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عنصر نائب للتذييل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705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عنصر نائب للصورة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31" name="عنصر نائب لرقم الشريحة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7" name="عنوان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6" name="عنصر نائب للنص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461962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27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9665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عنوان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16" name="عنصر نائب للتاريخ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5" name="عنصر نائب لرقم الشريحة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8762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عنوان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7" name="عنصر نائب للمحتوى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5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2603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عنصر نائب للنص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9" name="عنصر نائب للتاريخ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عنصر نائب للتذييل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79157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عنوان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4" name="عنصر نائب للمحتوى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31" name="عنصر نائب لرقم الشريحة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580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عنوان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25" name="عنصر نائب للنص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8" name="عنصر نائب للمحتوى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937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عنوان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2" name="عنصر نائب للتاريخ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5534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4" name="عنصر نائب للتذييل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709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عنوان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6" name="عنصر نائب للنص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4" name="عنصر نائب للمحتوى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5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عنصر نائب للتذييل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960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عنصر نائب للصورة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31" name="عنصر نائب لرقم الشريحة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7" name="عنوان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6" name="عنصر نائب للنص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287713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4521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649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عنوان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16" name="عنصر نائب للتاريخ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5" name="عنصر نائب لرقم الشريحة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1204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عنوان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7" name="عنصر نائب للمحتوى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5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1652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عنصر نائب للنص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9" name="عنصر نائب للتاريخ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عنصر نائب للتذييل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32935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عنوان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4" name="عنصر نائب للمحتوى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31" name="عنصر نائب لرقم الشريحة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1377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عنوان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25" name="عنصر نائب للنص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8" name="عنصر نائب للمحتوى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2374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عنوان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2" name="عنصر نائب للتاريخ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6929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4" name="عنصر نائب للتذييل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3958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عنوان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6" name="عنصر نائب للنص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4" name="عنصر نائب للمحتوى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5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عنصر نائب للتذييل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7350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عنصر نائب للصورة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31" name="عنصر نائب لرقم الشريحة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7" name="عنوان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6" name="عنصر نائب للنص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0218354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057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7985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07B79-9B40-4308-9424-F8EDDF8344ED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21425"/>
      </p:ext>
    </p:extLst>
  </p:cSld>
  <p:clrMapOvr>
    <a:masterClrMapping/>
  </p:clrMapOvr>
  <p:transition>
    <p:zoom dir="in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8346F-9438-4375-A0E1-495A209C5D5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23414"/>
      </p:ext>
    </p:extLst>
  </p:cSld>
  <p:clrMapOvr>
    <a:masterClrMapping/>
  </p:clrMapOvr>
  <p:transition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E0E43-B59A-4140-8D06-F9986BF5A9E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872729"/>
      </p:ext>
    </p:extLst>
  </p:cSld>
  <p:clrMapOvr>
    <a:masterClrMapping/>
  </p:clrMapOvr>
  <p:transition>
    <p:zoom dir="in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300F-DEF6-4B0A-8C81-70D37C84E502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15249"/>
      </p:ext>
    </p:extLst>
  </p:cSld>
  <p:clrMapOvr>
    <a:masterClrMapping/>
  </p:clrMapOvr>
  <p:transition>
    <p:zoom dir="in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5023-F69E-4854-B46A-1BF1AB2168B3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3689"/>
      </p:ext>
    </p:extLst>
  </p:cSld>
  <p:clrMapOvr>
    <a:masterClrMapping/>
  </p:clrMapOvr>
  <p:transition>
    <p:zoom dir="in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06966-3547-4DE9-A0D8-A05259F0BB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36673"/>
      </p:ext>
    </p:extLst>
  </p:cSld>
  <p:clrMapOvr>
    <a:masterClrMapping/>
  </p:clrMapOvr>
  <p:transition>
    <p:zoom dir="in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4783A-76A0-46DA-8018-0EC86CD216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68292"/>
      </p:ext>
    </p:extLst>
  </p:cSld>
  <p:clrMapOvr>
    <a:masterClrMapping/>
  </p:clrMapOvr>
  <p:transition>
    <p:zoom dir="in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96253-7EC9-4D50-A245-C658A242980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91910"/>
      </p:ext>
    </p:extLst>
  </p:cSld>
  <p:clrMapOvr>
    <a:masterClrMapping/>
  </p:clrMapOvr>
  <p:transition>
    <p:zoom dir="in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320BA-2A0E-4E2D-9B41-E86D7E1DAD75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4180"/>
      </p:ext>
    </p:extLst>
  </p:cSld>
  <p:clrMapOvr>
    <a:masterClrMapping/>
  </p:clrMapOvr>
  <p:transition>
    <p:zoom dir="in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9FC46-7B81-429C-A9EA-577CCC35238A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85892"/>
      </p:ext>
    </p:extLst>
  </p:cSld>
  <p:clrMapOvr>
    <a:masterClrMapping/>
  </p:clrMapOvr>
  <p:transition>
    <p:zoom dir="in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D8C62-80AA-40EA-8B8B-81C9F258EDF9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2264"/>
      </p:ext>
    </p:extLst>
  </p:cSld>
  <p:clrMapOvr>
    <a:masterClrMapping/>
  </p:clrMapOvr>
  <p:transition>
    <p:zoom dir="in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07B79-9B40-4308-9424-F8EDDF8344ED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85356"/>
      </p:ext>
    </p:extLst>
  </p:cSld>
  <p:clrMapOvr>
    <a:masterClrMapping/>
  </p:clrMapOvr>
  <p:transition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8346F-9438-4375-A0E1-495A209C5D5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88023"/>
      </p:ext>
    </p:extLst>
  </p:cSld>
  <p:clrMapOvr>
    <a:masterClrMapping/>
  </p:clrMapOvr>
  <p:transition>
    <p:zoom dir="in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E0E43-B59A-4140-8D06-F9986BF5A9E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74271"/>
      </p:ext>
    </p:extLst>
  </p:cSld>
  <p:clrMapOvr>
    <a:masterClrMapping/>
  </p:clrMapOvr>
  <p:transition>
    <p:zoom dir="in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300F-DEF6-4B0A-8C81-70D37C84E502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73750"/>
      </p:ext>
    </p:extLst>
  </p:cSld>
  <p:clrMapOvr>
    <a:masterClrMapping/>
  </p:clrMapOvr>
  <p:transition>
    <p:zoom dir="in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5023-F69E-4854-B46A-1BF1AB2168B3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57246"/>
      </p:ext>
    </p:extLst>
  </p:cSld>
  <p:clrMapOvr>
    <a:masterClrMapping/>
  </p:clrMapOvr>
  <p:transition>
    <p:zoom dir="in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06966-3547-4DE9-A0D8-A05259F0BB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23398"/>
      </p:ext>
    </p:extLst>
  </p:cSld>
  <p:clrMapOvr>
    <a:masterClrMapping/>
  </p:clrMapOvr>
  <p:transition>
    <p:zoom dir="in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4783A-76A0-46DA-8018-0EC86CD21656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005392"/>
      </p:ext>
    </p:extLst>
  </p:cSld>
  <p:clrMapOvr>
    <a:masterClrMapping/>
  </p:clrMapOvr>
  <p:transition>
    <p:zoom dir="in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96253-7EC9-4D50-A245-C658A2429807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15013"/>
      </p:ext>
    </p:extLst>
  </p:cSld>
  <p:clrMapOvr>
    <a:masterClrMapping/>
  </p:clrMapOvr>
  <p:transition>
    <p:zoom dir="in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320BA-2A0E-4E2D-9B41-E86D7E1DAD75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13890"/>
      </p:ext>
    </p:extLst>
  </p:cSld>
  <p:clrMapOvr>
    <a:masterClrMapping/>
  </p:clrMapOvr>
  <p:transition>
    <p:zoom dir="in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9FC46-7B81-429C-A9EA-577CCC35238A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47968"/>
      </p:ext>
    </p:extLst>
  </p:cSld>
  <p:clrMapOvr>
    <a:masterClrMapping/>
  </p:clrMapOvr>
  <p:transition>
    <p:zoom dir="in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IQ">
              <a:solidFill>
                <a:srgbClr val="00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D8C62-80AA-40EA-8B8B-81C9F258EDF9}" type="slidenum">
              <a:rPr lang="en-US" altLang="ar-IQ">
                <a:solidFill>
                  <a:srgbClr val="000000"/>
                </a:solidFill>
              </a:rPr>
              <a:pPr/>
              <a:t>‹#›</a:t>
            </a:fld>
            <a:endParaRPr lang="en-US" altLang="ar-IQ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79979"/>
      </p:ext>
    </p:extLst>
  </p:cSld>
  <p:clrMapOvr>
    <a:masterClrMapping/>
  </p:clrMapOvr>
  <p:transition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rgbClr val="FFF200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text styles</a:t>
            </a:r>
          </a:p>
          <a:p>
            <a:pPr lvl="1"/>
            <a:r>
              <a:rPr lang="en-US" altLang="ar-IQ" smtClean="0"/>
              <a:t>Second level</a:t>
            </a:r>
          </a:p>
          <a:p>
            <a:pPr lvl="2"/>
            <a:r>
              <a:rPr lang="en-US" altLang="ar-IQ" smtClean="0"/>
              <a:t>Third level</a:t>
            </a:r>
          </a:p>
          <a:p>
            <a:pPr lvl="3"/>
            <a:r>
              <a:rPr lang="en-US" altLang="ar-IQ" smtClean="0"/>
              <a:t>Fourth level</a:t>
            </a:r>
          </a:p>
          <a:p>
            <a:pPr lvl="4"/>
            <a:r>
              <a:rPr lang="en-US" altLang="ar-IQ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4D7A5A-6AD4-4D7E-8E4A-E7A1D43C122C}" type="slidenum">
              <a:rPr lang="en-US" altLang="ar-IQ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ar-IQ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5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>
    <p:zoom dir="in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rgbClr val="FFF200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text styles</a:t>
            </a:r>
          </a:p>
          <a:p>
            <a:pPr lvl="1"/>
            <a:r>
              <a:rPr lang="en-US" altLang="ar-IQ" smtClean="0"/>
              <a:t>Second level</a:t>
            </a:r>
          </a:p>
          <a:p>
            <a:pPr lvl="2"/>
            <a:r>
              <a:rPr lang="en-US" altLang="ar-IQ" smtClean="0"/>
              <a:t>Third level</a:t>
            </a:r>
          </a:p>
          <a:p>
            <a:pPr lvl="3"/>
            <a:r>
              <a:rPr lang="en-US" altLang="ar-IQ" smtClean="0"/>
              <a:t>Fourth level</a:t>
            </a:r>
          </a:p>
          <a:p>
            <a:pPr lvl="4"/>
            <a:r>
              <a:rPr lang="en-US" altLang="ar-IQ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4D7A5A-6AD4-4D7E-8E4A-E7A1D43C122C}" type="slidenum">
              <a:rPr lang="en-US" altLang="ar-IQ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ar-IQ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8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>
    <p:zoom dir="in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rgbClr val="FFF200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text styles</a:t>
            </a:r>
          </a:p>
          <a:p>
            <a:pPr lvl="1"/>
            <a:r>
              <a:rPr lang="en-US" altLang="ar-IQ" smtClean="0"/>
              <a:t>Second level</a:t>
            </a:r>
          </a:p>
          <a:p>
            <a:pPr lvl="2"/>
            <a:r>
              <a:rPr lang="en-US" altLang="ar-IQ" smtClean="0"/>
              <a:t>Third level</a:t>
            </a:r>
          </a:p>
          <a:p>
            <a:pPr lvl="3"/>
            <a:r>
              <a:rPr lang="en-US" altLang="ar-IQ" smtClean="0"/>
              <a:t>Fourth level</a:t>
            </a:r>
          </a:p>
          <a:p>
            <a:pPr lvl="4"/>
            <a:r>
              <a:rPr lang="en-US" altLang="ar-IQ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4D7A5A-6AD4-4D7E-8E4A-E7A1D43C122C}" type="slidenum">
              <a:rPr lang="en-US" altLang="ar-IQ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ar-IQ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3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>
    <p:zoom dir="in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rgbClr val="FFF200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text styles</a:t>
            </a:r>
          </a:p>
          <a:p>
            <a:pPr lvl="1"/>
            <a:r>
              <a:rPr lang="en-US" altLang="ar-IQ" smtClean="0"/>
              <a:t>Second level</a:t>
            </a:r>
          </a:p>
          <a:p>
            <a:pPr lvl="2"/>
            <a:r>
              <a:rPr lang="en-US" altLang="ar-IQ" smtClean="0"/>
              <a:t>Third level</a:t>
            </a:r>
          </a:p>
          <a:p>
            <a:pPr lvl="3"/>
            <a:r>
              <a:rPr lang="en-US" altLang="ar-IQ" smtClean="0"/>
              <a:t>Fourth level</a:t>
            </a:r>
          </a:p>
          <a:p>
            <a:pPr lvl="4"/>
            <a:r>
              <a:rPr lang="en-US" altLang="ar-IQ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4D7A5A-6AD4-4D7E-8E4A-E7A1D43C122C}" type="slidenum">
              <a:rPr lang="en-US" altLang="ar-IQ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ar-IQ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0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>
    <p:zoom dir="in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rgbClr val="FFF200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text styles</a:t>
            </a:r>
          </a:p>
          <a:p>
            <a:pPr lvl="1"/>
            <a:r>
              <a:rPr lang="en-US" altLang="ar-IQ" smtClean="0"/>
              <a:t>Second level</a:t>
            </a:r>
          </a:p>
          <a:p>
            <a:pPr lvl="2"/>
            <a:r>
              <a:rPr lang="en-US" altLang="ar-IQ" smtClean="0"/>
              <a:t>Third level</a:t>
            </a:r>
          </a:p>
          <a:p>
            <a:pPr lvl="3"/>
            <a:r>
              <a:rPr lang="en-US" altLang="ar-IQ" smtClean="0"/>
              <a:t>Fourth level</a:t>
            </a:r>
          </a:p>
          <a:p>
            <a:pPr lvl="4"/>
            <a:r>
              <a:rPr lang="en-US" altLang="ar-IQ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4D7A5A-6AD4-4D7E-8E4A-E7A1D43C122C}" type="slidenum">
              <a:rPr lang="en-US" altLang="ar-IQ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ar-IQ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>
    <p:zoom dir="in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rgbClr val="FFF200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text styles</a:t>
            </a:r>
          </a:p>
          <a:p>
            <a:pPr lvl="1"/>
            <a:r>
              <a:rPr lang="en-US" altLang="ar-IQ" smtClean="0"/>
              <a:t>Second level</a:t>
            </a:r>
          </a:p>
          <a:p>
            <a:pPr lvl="2"/>
            <a:r>
              <a:rPr lang="en-US" altLang="ar-IQ" smtClean="0"/>
              <a:t>Third level</a:t>
            </a:r>
          </a:p>
          <a:p>
            <a:pPr lvl="3"/>
            <a:r>
              <a:rPr lang="en-US" altLang="ar-IQ" smtClean="0"/>
              <a:t>Fourth level</a:t>
            </a:r>
          </a:p>
          <a:p>
            <a:pPr lvl="4"/>
            <a:r>
              <a:rPr lang="en-US" altLang="ar-IQ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4D7A5A-6AD4-4D7E-8E4A-E7A1D43C122C}" type="slidenum">
              <a:rPr lang="en-US" altLang="ar-IQ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ar-IQ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5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>
    <p:zoom dir="in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rgbClr val="FFF200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text styles</a:t>
            </a:r>
          </a:p>
          <a:p>
            <a:pPr lvl="1"/>
            <a:r>
              <a:rPr lang="en-US" altLang="ar-IQ" smtClean="0"/>
              <a:t>Second level</a:t>
            </a:r>
          </a:p>
          <a:p>
            <a:pPr lvl="2"/>
            <a:r>
              <a:rPr lang="en-US" altLang="ar-IQ" smtClean="0"/>
              <a:t>Third level</a:t>
            </a:r>
          </a:p>
          <a:p>
            <a:pPr lvl="3"/>
            <a:r>
              <a:rPr lang="en-US" altLang="ar-IQ" smtClean="0"/>
              <a:t>Fourth level</a:t>
            </a:r>
          </a:p>
          <a:p>
            <a:pPr lvl="4"/>
            <a:r>
              <a:rPr lang="en-US" altLang="ar-IQ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4D7A5A-6AD4-4D7E-8E4A-E7A1D43C122C}" type="slidenum">
              <a:rPr lang="en-US" altLang="ar-IQ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ar-IQ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2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>
    <p:zoom dir="in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rgbClr val="FFF200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text styles</a:t>
            </a:r>
          </a:p>
          <a:p>
            <a:pPr lvl="1"/>
            <a:r>
              <a:rPr lang="en-US" altLang="ar-IQ" smtClean="0"/>
              <a:t>Second level</a:t>
            </a:r>
          </a:p>
          <a:p>
            <a:pPr lvl="2"/>
            <a:r>
              <a:rPr lang="en-US" altLang="ar-IQ" smtClean="0"/>
              <a:t>Third level</a:t>
            </a:r>
          </a:p>
          <a:p>
            <a:pPr lvl="3"/>
            <a:r>
              <a:rPr lang="en-US" altLang="ar-IQ" smtClean="0"/>
              <a:t>Fourth level</a:t>
            </a:r>
          </a:p>
          <a:p>
            <a:pPr lvl="4"/>
            <a:r>
              <a:rPr lang="en-US" altLang="ar-IQ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4D7A5A-6AD4-4D7E-8E4A-E7A1D43C122C}" type="slidenum">
              <a:rPr lang="en-US" altLang="ar-IQ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ar-IQ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6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>
    <p:zoom dir="in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rgbClr val="FFF200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text styles</a:t>
            </a:r>
          </a:p>
          <a:p>
            <a:pPr lvl="1"/>
            <a:r>
              <a:rPr lang="en-US" altLang="ar-IQ" smtClean="0"/>
              <a:t>Second level</a:t>
            </a:r>
          </a:p>
          <a:p>
            <a:pPr lvl="2"/>
            <a:r>
              <a:rPr lang="en-US" altLang="ar-IQ" smtClean="0"/>
              <a:t>Third level</a:t>
            </a:r>
          </a:p>
          <a:p>
            <a:pPr lvl="3"/>
            <a:r>
              <a:rPr lang="en-US" altLang="ar-IQ" smtClean="0"/>
              <a:t>Fourth level</a:t>
            </a:r>
          </a:p>
          <a:p>
            <a:pPr lvl="4"/>
            <a:r>
              <a:rPr lang="en-US" altLang="ar-IQ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4D7A5A-6AD4-4D7E-8E4A-E7A1D43C122C}" type="slidenum">
              <a:rPr lang="en-US" altLang="ar-IQ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ar-IQ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18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>
    <p:zoom dir="in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rgbClr val="FFF200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text styles</a:t>
            </a:r>
          </a:p>
          <a:p>
            <a:pPr lvl="1"/>
            <a:r>
              <a:rPr lang="en-US" altLang="ar-IQ" smtClean="0"/>
              <a:t>Second level</a:t>
            </a:r>
          </a:p>
          <a:p>
            <a:pPr lvl="2"/>
            <a:r>
              <a:rPr lang="en-US" altLang="ar-IQ" smtClean="0"/>
              <a:t>Third level</a:t>
            </a:r>
          </a:p>
          <a:p>
            <a:pPr lvl="3"/>
            <a:r>
              <a:rPr lang="en-US" altLang="ar-IQ" smtClean="0"/>
              <a:t>Fourth level</a:t>
            </a:r>
          </a:p>
          <a:p>
            <a:pPr lvl="4"/>
            <a:r>
              <a:rPr lang="en-US" altLang="ar-IQ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4D7A5A-6AD4-4D7E-8E4A-E7A1D43C122C}" type="slidenum">
              <a:rPr lang="en-US" altLang="ar-IQ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ar-IQ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1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>
    <p:zoom dir="in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عنصر نائب للنص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1" name="عنصر نائب للتاريخ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8" name="عنصر نائب للتذييل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عنصر نائب للعنوان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58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1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rgbClr val="FFF200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text styles</a:t>
            </a:r>
          </a:p>
          <a:p>
            <a:pPr lvl="1"/>
            <a:r>
              <a:rPr lang="en-US" altLang="ar-IQ" smtClean="0"/>
              <a:t>Second level</a:t>
            </a:r>
          </a:p>
          <a:p>
            <a:pPr lvl="2"/>
            <a:r>
              <a:rPr lang="en-US" altLang="ar-IQ" smtClean="0"/>
              <a:t>Third level</a:t>
            </a:r>
          </a:p>
          <a:p>
            <a:pPr lvl="3"/>
            <a:r>
              <a:rPr lang="en-US" altLang="ar-IQ" smtClean="0"/>
              <a:t>Fourth level</a:t>
            </a:r>
          </a:p>
          <a:p>
            <a:pPr lvl="4"/>
            <a:r>
              <a:rPr lang="en-US" altLang="ar-IQ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4D7A5A-6AD4-4D7E-8E4A-E7A1D43C122C}" type="slidenum">
              <a:rPr lang="en-US" altLang="ar-IQ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ar-IQ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0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>
    <p:zoom dir="in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rgbClr val="FFF200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text styles</a:t>
            </a:r>
          </a:p>
          <a:p>
            <a:pPr lvl="1"/>
            <a:r>
              <a:rPr lang="en-US" altLang="ar-IQ" smtClean="0"/>
              <a:t>Second level</a:t>
            </a:r>
          </a:p>
          <a:p>
            <a:pPr lvl="2"/>
            <a:r>
              <a:rPr lang="en-US" altLang="ar-IQ" smtClean="0"/>
              <a:t>Third level</a:t>
            </a:r>
          </a:p>
          <a:p>
            <a:pPr lvl="3"/>
            <a:r>
              <a:rPr lang="en-US" altLang="ar-IQ" smtClean="0"/>
              <a:t>Fourth level</a:t>
            </a:r>
          </a:p>
          <a:p>
            <a:pPr lvl="4"/>
            <a:r>
              <a:rPr lang="en-US" altLang="ar-IQ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4D7A5A-6AD4-4D7E-8E4A-E7A1D43C122C}" type="slidenum">
              <a:rPr lang="en-US" altLang="ar-IQ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ar-IQ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5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>
    <p:zoom dir="in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عنصر نائب للنص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1" name="عنصر نائب للتاريخ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8" name="عنصر نائب للتذييل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عنصر نائب للعنوان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84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1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عنصر نائب للنص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1" name="عنصر نائب للتاريخ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8" name="عنصر نائب للتذييل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عنصر نائب للعنوان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02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1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عنصر نائب للنص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1" name="عنصر نائب للتاريخ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8" name="عنصر نائب للتذييل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عنصر نائب للعنوان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44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1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عنصر نائب للنص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1" name="عنصر نائب للتاريخ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8" name="عنصر نائب للتذييل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عنصر نائب للعنوان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84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1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عنصر نائب للنص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1" name="عنصر نائب للتاريخ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F092-8DF9-4942-955E-75038AE0D7DC}" type="datetimeFigureOut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13/07/1441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28" name="عنصر نائب للتذييل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6982E-4F9C-418F-A3B6-25371C0C3119}" type="slidenum">
              <a:rPr kumimoji="0" lang="ar-IQ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IQ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عنصر نائب للعنوان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48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1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rgbClr val="FFF200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text styles</a:t>
            </a:r>
          </a:p>
          <a:p>
            <a:pPr lvl="1"/>
            <a:r>
              <a:rPr lang="en-US" altLang="ar-IQ" smtClean="0"/>
              <a:t>Second level</a:t>
            </a:r>
          </a:p>
          <a:p>
            <a:pPr lvl="2"/>
            <a:r>
              <a:rPr lang="en-US" altLang="ar-IQ" smtClean="0"/>
              <a:t>Third level</a:t>
            </a:r>
          </a:p>
          <a:p>
            <a:pPr lvl="3"/>
            <a:r>
              <a:rPr lang="en-US" altLang="ar-IQ" smtClean="0"/>
              <a:t>Fourth level</a:t>
            </a:r>
          </a:p>
          <a:p>
            <a:pPr lvl="4"/>
            <a:r>
              <a:rPr lang="en-US" altLang="ar-IQ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4D7A5A-6AD4-4D7E-8E4A-E7A1D43C122C}" type="slidenum">
              <a:rPr lang="en-US" altLang="ar-IQ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ar-IQ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3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>
    <p:zoom dir="in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rgbClr val="FFF200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IQ" smtClean="0"/>
              <a:t>Click to edit Master text styles</a:t>
            </a:r>
          </a:p>
          <a:p>
            <a:pPr lvl="1"/>
            <a:r>
              <a:rPr lang="en-US" altLang="ar-IQ" smtClean="0"/>
              <a:t>Second level</a:t>
            </a:r>
          </a:p>
          <a:p>
            <a:pPr lvl="2"/>
            <a:r>
              <a:rPr lang="en-US" altLang="ar-IQ" smtClean="0"/>
              <a:t>Third level</a:t>
            </a:r>
          </a:p>
          <a:p>
            <a:pPr lvl="3"/>
            <a:r>
              <a:rPr lang="en-US" altLang="ar-IQ" smtClean="0"/>
              <a:t>Fourth level</a:t>
            </a:r>
          </a:p>
          <a:p>
            <a:pPr lvl="4"/>
            <a:r>
              <a:rPr lang="en-US" altLang="ar-IQ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ar-IQ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4D7A5A-6AD4-4D7E-8E4A-E7A1D43C122C}" type="slidenum">
              <a:rPr lang="en-US" altLang="ar-IQ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ar-IQ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3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zoom dir="in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4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4.xml"/><Relationship Id="rId7" Type="http://schemas.openxmlformats.org/officeDocument/2006/relationships/image" Target="../media/image19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laa\Pictures\organ picturres\medicalterminologypluralform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-762000"/>
            <a:ext cx="5105400" cy="76200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5410200"/>
            <a:ext cx="9677400" cy="129540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Medical terminology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 a specialized language used by health care practitioners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791199" y="228600"/>
            <a:ext cx="3675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IQ" sz="3600" b="1" dirty="0" smtClean="0">
                <a:solidFill>
                  <a:srgbClr val="C00000"/>
                </a:solidFill>
              </a:rPr>
              <a:t>المصطلحات الطبية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172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36"/>
    </mc:Choice>
    <mc:Fallback>
      <p:transition spd="slow" advTm="23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990600"/>
            <a:ext cx="8991600" cy="58674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400" dirty="0" smtClean="0"/>
              <a:t>6. Add </a:t>
            </a:r>
            <a:r>
              <a:rPr lang="en-US" sz="2400" dirty="0"/>
              <a:t>(`e ) to Latin terms ending in( a ) </a:t>
            </a:r>
            <a:r>
              <a:rPr lang="en-US" sz="2400" dirty="0" smtClean="0"/>
              <a:t>ex</a:t>
            </a:r>
            <a:r>
              <a:rPr lang="en-US" sz="2400" dirty="0"/>
              <a:t>. lamina – </a:t>
            </a:r>
            <a:r>
              <a:rPr lang="en-US" sz="2400" dirty="0" smtClean="0"/>
              <a:t>laminae </a:t>
            </a:r>
          </a:p>
          <a:p>
            <a:pPr algn="l">
              <a:buNone/>
            </a:pPr>
            <a:r>
              <a:rPr lang="en-US" sz="2400" dirty="0" smtClean="0"/>
              <a:t>Remove </a:t>
            </a:r>
            <a:r>
              <a:rPr lang="en-US" sz="2400" dirty="0"/>
              <a:t>(`us ) and add (`</a:t>
            </a:r>
            <a:r>
              <a:rPr lang="en-US" sz="2400" dirty="0" err="1"/>
              <a:t>i</a:t>
            </a:r>
            <a:r>
              <a:rPr lang="en-US" sz="2400" dirty="0"/>
              <a:t> ) to Latin words ending in us.</a:t>
            </a:r>
          </a:p>
          <a:p>
            <a:pPr algn="l" rtl="0">
              <a:buNone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(ex. bacillus- </a:t>
            </a:r>
            <a:r>
              <a:rPr lang="en-US" sz="2400" dirty="0" smtClean="0">
                <a:solidFill>
                  <a:srgbClr val="00B050"/>
                </a:solidFill>
              </a:rPr>
              <a:t>bacilli,  </a:t>
            </a:r>
            <a:r>
              <a:rPr lang="en-US" sz="2400" dirty="0">
                <a:solidFill>
                  <a:srgbClr val="00B050"/>
                </a:solidFill>
              </a:rPr>
              <a:t>Alveolus ----------</a:t>
            </a:r>
            <a:r>
              <a:rPr lang="en-US" sz="2400" dirty="0" smtClean="0">
                <a:solidFill>
                  <a:srgbClr val="00B050"/>
                </a:solidFill>
              </a:rPr>
              <a:t>alveoli , Nucleus </a:t>
            </a:r>
            <a:r>
              <a:rPr lang="en-US" sz="2400" dirty="0">
                <a:solidFill>
                  <a:srgbClr val="00B050"/>
                </a:solidFill>
              </a:rPr>
              <a:t>-----------</a:t>
            </a:r>
            <a:r>
              <a:rPr lang="en-US" sz="2400" dirty="0" smtClean="0">
                <a:solidFill>
                  <a:srgbClr val="00B050"/>
                </a:solidFill>
              </a:rPr>
              <a:t>nuclei)</a:t>
            </a:r>
            <a:endParaRPr lang="en-US" sz="2400" dirty="0">
              <a:solidFill>
                <a:srgbClr val="00B050"/>
              </a:solidFill>
            </a:endParaRPr>
          </a:p>
          <a:p>
            <a:pPr algn="l" rtl="0">
              <a:buNone/>
            </a:pPr>
            <a:endParaRPr lang="en-US" sz="2400" dirty="0"/>
          </a:p>
          <a:p>
            <a:pPr algn="l" rtl="0">
              <a:buNone/>
            </a:pPr>
            <a:r>
              <a:rPr lang="en-US" sz="2400" dirty="0" smtClean="0"/>
              <a:t>7. Change </a:t>
            </a:r>
            <a:r>
              <a:rPr lang="en-US" sz="2400" dirty="0"/>
              <a:t>(`sis ) to (`</a:t>
            </a:r>
            <a:r>
              <a:rPr lang="en-US" sz="2400" dirty="0" err="1"/>
              <a:t>ses</a:t>
            </a:r>
            <a:r>
              <a:rPr lang="en-US" sz="2400" dirty="0"/>
              <a:t> ) in Greek words ending in sis.</a:t>
            </a:r>
          </a:p>
          <a:p>
            <a:pPr algn="l" rtl="0">
              <a:buNone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(ex. psychosis - psychoses</a:t>
            </a:r>
            <a:r>
              <a:rPr lang="en-US" sz="2400" dirty="0" smtClean="0">
                <a:solidFill>
                  <a:srgbClr val="00B050"/>
                </a:solidFill>
              </a:rPr>
              <a:t>)</a:t>
            </a:r>
          </a:p>
          <a:p>
            <a:pPr algn="l" rtl="0">
              <a:buNone/>
            </a:pPr>
            <a:endParaRPr lang="en-US" sz="2400" dirty="0" smtClean="0">
              <a:solidFill>
                <a:srgbClr val="00B050"/>
              </a:solidFill>
            </a:endParaRPr>
          </a:p>
          <a:p>
            <a:pPr algn="l" rtl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8. Remove </a:t>
            </a:r>
            <a:r>
              <a:rPr lang="en-US" sz="2400" dirty="0">
                <a:solidFill>
                  <a:schemeClr val="tx1"/>
                </a:solidFill>
              </a:rPr>
              <a:t>(`um ) from and add ( `a ) to Latin words ending </a:t>
            </a:r>
            <a:r>
              <a:rPr lang="en-US" sz="2400" dirty="0" smtClean="0">
                <a:solidFill>
                  <a:schemeClr val="tx1"/>
                </a:solidFill>
              </a:rPr>
              <a:t>in (um) </a:t>
            </a:r>
            <a:r>
              <a:rPr lang="en-US" sz="2400" dirty="0" smtClean="0">
                <a:solidFill>
                  <a:srgbClr val="00B050"/>
                </a:solidFill>
              </a:rPr>
              <a:t>(</a:t>
            </a:r>
            <a:r>
              <a:rPr lang="en-US" sz="2400" dirty="0">
                <a:solidFill>
                  <a:srgbClr val="00B050"/>
                </a:solidFill>
              </a:rPr>
              <a:t>ex. diverticulum - diverticula)</a:t>
            </a:r>
          </a:p>
          <a:p>
            <a:pPr algn="l" rtl="0">
              <a:buNone/>
            </a:pPr>
            <a:endParaRPr lang="en-US" sz="2400" dirty="0">
              <a:solidFill>
                <a:srgbClr val="00B050"/>
              </a:solidFill>
            </a:endParaRPr>
          </a:p>
          <a:p>
            <a:pPr algn="l" rtl="0">
              <a:buNone/>
            </a:pPr>
            <a:endParaRPr lang="en-US" sz="2400" dirty="0">
              <a:solidFill>
                <a:srgbClr val="00B050"/>
              </a:solidFill>
            </a:endParaRPr>
          </a:p>
          <a:p>
            <a:pPr algn="l" rtl="0">
              <a:buNone/>
            </a:pPr>
            <a:endParaRPr lang="ar-IQ" sz="2800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8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16"/>
    </mc:Choice>
    <mc:Fallback>
      <p:transition spd="slow" advTm="14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5486400" cy="533400"/>
          </a:xfrm>
        </p:spPr>
        <p:txBody>
          <a:bodyPr/>
          <a:lstStyle/>
          <a:p>
            <a:r>
              <a:rPr lang="en-US" altLang="ar-IQ" sz="3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Singular &amp; Plural Endings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181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ar-IQ" sz="2800" b="1" dirty="0"/>
              <a:t>Word ends with </a:t>
            </a:r>
            <a:r>
              <a:rPr lang="en-US" altLang="ar-IQ" sz="2800" b="1" u="sng" dirty="0">
                <a:solidFill>
                  <a:srgbClr val="FF0000"/>
                </a:solidFill>
              </a:rPr>
              <a:t>“a”</a:t>
            </a:r>
          </a:p>
          <a:p>
            <a:pPr lvl="1">
              <a:lnSpc>
                <a:spcPct val="80000"/>
              </a:lnSpc>
            </a:pPr>
            <a:r>
              <a:rPr lang="en-US" altLang="ar-IQ" sz="2400" b="1" dirty="0"/>
              <a:t>Vertebra ---------   a    to    ae ---------------------- just add e		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ar-IQ" sz="2800" b="1" dirty="0"/>
          </a:p>
          <a:p>
            <a:pPr>
              <a:lnSpc>
                <a:spcPct val="80000"/>
              </a:lnSpc>
            </a:pPr>
            <a:r>
              <a:rPr lang="en-US" altLang="ar-IQ" sz="2800" b="1" dirty="0"/>
              <a:t>Word ends with </a:t>
            </a:r>
            <a:r>
              <a:rPr lang="en-US" altLang="ar-IQ" sz="2800" b="1" u="sng" dirty="0">
                <a:solidFill>
                  <a:srgbClr val="FF0000"/>
                </a:solidFill>
              </a:rPr>
              <a:t>“is”           </a:t>
            </a:r>
          </a:p>
          <a:p>
            <a:pPr lvl="1">
              <a:lnSpc>
                <a:spcPct val="80000"/>
              </a:lnSpc>
            </a:pPr>
            <a:r>
              <a:rPr lang="en-US" altLang="ar-IQ" sz="2400" b="1" dirty="0"/>
              <a:t>diagnosis ---------  diagnoses ------------------------is  to  </a:t>
            </a:r>
            <a:r>
              <a:rPr lang="en-US" altLang="ar-IQ" sz="2400" b="1" dirty="0" err="1"/>
              <a:t>es</a:t>
            </a:r>
            <a:endParaRPr lang="en-US" altLang="ar-IQ" sz="2400" b="1" dirty="0"/>
          </a:p>
          <a:p>
            <a:pPr lvl="1">
              <a:lnSpc>
                <a:spcPct val="80000"/>
              </a:lnSpc>
            </a:pPr>
            <a:r>
              <a:rPr lang="en-US" altLang="ar-IQ" sz="2400" b="1" dirty="0"/>
              <a:t>testis ---------------  testes </a:t>
            </a:r>
          </a:p>
          <a:p>
            <a:pPr lvl="1">
              <a:lnSpc>
                <a:spcPct val="80000"/>
              </a:lnSpc>
            </a:pPr>
            <a:r>
              <a:rPr lang="en-US" altLang="ar-IQ" sz="2400" b="1" dirty="0"/>
              <a:t>metastasis ----------metastases </a:t>
            </a:r>
          </a:p>
          <a:p>
            <a:pPr>
              <a:lnSpc>
                <a:spcPct val="80000"/>
              </a:lnSpc>
            </a:pPr>
            <a:endParaRPr lang="en-US" altLang="ar-IQ" sz="2800" b="1" dirty="0"/>
          </a:p>
          <a:p>
            <a:pPr>
              <a:lnSpc>
                <a:spcPct val="80000"/>
              </a:lnSpc>
            </a:pPr>
            <a:r>
              <a:rPr lang="en-US" altLang="ar-IQ" sz="2800" b="1" dirty="0"/>
              <a:t>Word ends with </a:t>
            </a:r>
            <a:r>
              <a:rPr lang="en-US" altLang="ar-IQ" sz="2800" b="1" u="sng" dirty="0">
                <a:solidFill>
                  <a:srgbClr val="FF0000"/>
                </a:solidFill>
              </a:rPr>
              <a:t>“on”</a:t>
            </a:r>
            <a:r>
              <a:rPr lang="en-US" altLang="ar-IQ" sz="2800" b="1" dirty="0"/>
              <a:t>  or </a:t>
            </a:r>
            <a:r>
              <a:rPr lang="en-US" altLang="ar-IQ" sz="2800" b="1" u="sng" dirty="0">
                <a:solidFill>
                  <a:srgbClr val="FF0000"/>
                </a:solidFill>
              </a:rPr>
              <a:t>“um”</a:t>
            </a:r>
            <a:r>
              <a:rPr lang="en-US" altLang="ar-IQ" sz="2800" b="1" dirty="0"/>
              <a:t>   </a:t>
            </a:r>
            <a:r>
              <a:rPr lang="en-US" altLang="ar-IQ" sz="2400" b="1" dirty="0"/>
              <a:t>----------------- just change to “a” </a:t>
            </a:r>
          </a:p>
          <a:p>
            <a:pPr lvl="1">
              <a:lnSpc>
                <a:spcPct val="80000"/>
              </a:lnSpc>
            </a:pPr>
            <a:r>
              <a:rPr lang="en-US" altLang="ar-IQ" sz="2400" b="1" dirty="0"/>
              <a:t>Ganglion ---------  ganglia   </a:t>
            </a:r>
          </a:p>
          <a:p>
            <a:pPr lvl="1">
              <a:lnSpc>
                <a:spcPct val="80000"/>
              </a:lnSpc>
            </a:pPr>
            <a:r>
              <a:rPr lang="en-US" altLang="ar-IQ" sz="2400" b="1" dirty="0"/>
              <a:t>Ovum-------------- ova</a:t>
            </a:r>
          </a:p>
          <a:p>
            <a:pPr lvl="1">
              <a:lnSpc>
                <a:spcPct val="80000"/>
              </a:lnSpc>
            </a:pPr>
            <a:r>
              <a:rPr lang="en-US" altLang="ar-IQ" sz="2400" b="1" dirty="0"/>
              <a:t>Atrium ------------atria</a:t>
            </a:r>
          </a:p>
          <a:p>
            <a:pPr>
              <a:lnSpc>
                <a:spcPct val="80000"/>
              </a:lnSpc>
            </a:pPr>
            <a:endParaRPr lang="en-US" altLang="ar-IQ" sz="2800" b="1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30609"/>
      </p:ext>
    </p:extLst>
  </p:cSld>
  <p:clrMapOvr>
    <a:masterClrMapping/>
  </p:clrMapOvr>
  <p:transition advTm="46051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915400" cy="54102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ar-IQ" sz="2000" dirty="0"/>
              <a:t>                             </a:t>
            </a:r>
            <a:r>
              <a:rPr lang="en-US" altLang="ar-IQ" sz="1600" dirty="0"/>
              <a:t>(note: these are listed in alphabetical order)</a:t>
            </a:r>
            <a:endParaRPr lang="en-US" altLang="ar-IQ" sz="2000" b="1" u="sng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IQ" sz="2000" b="1" u="sng" dirty="0"/>
              <a:t>Words ending in                           Singular			Plural</a:t>
            </a:r>
            <a:endParaRPr lang="en-US" altLang="ar-IQ" sz="20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IQ" sz="2000" b="1" dirty="0"/>
              <a:t>      -a				vertebra	         vertebrae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IQ" sz="2000" b="1" dirty="0"/>
              <a:t>      -ax				thorax		          thoraces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IQ" sz="2000" b="1" dirty="0"/>
              <a:t>	- ex  or  -ix			appendix	         appendices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IQ" sz="2000" b="1" dirty="0"/>
              <a:t>					apex		          apices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IQ" sz="2000" b="1" dirty="0"/>
              <a:t> 	-is				metastasis	          metastases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IQ" sz="2000" b="1" dirty="0"/>
              <a:t>					diagnosis	         diagnoses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IQ" sz="2000" b="1" dirty="0"/>
              <a:t>					testis		          testes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IQ" sz="2000" b="1" dirty="0"/>
              <a:t>	-ma				sarcoma	         </a:t>
            </a:r>
            <a:r>
              <a:rPr lang="en-US" altLang="ar-IQ" sz="2000" b="1" dirty="0" smtClean="0"/>
              <a:t>             </a:t>
            </a:r>
            <a:r>
              <a:rPr lang="en-US" altLang="ar-IQ" sz="2000" b="1" dirty="0"/>
              <a:t>sarcomata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IQ" sz="2000" b="1" dirty="0"/>
              <a:t>	-</a:t>
            </a:r>
            <a:r>
              <a:rPr lang="en-US" altLang="ar-IQ" sz="2000" b="1" dirty="0" err="1"/>
              <a:t>nx</a:t>
            </a:r>
            <a:r>
              <a:rPr lang="en-US" altLang="ar-IQ" sz="2000" b="1" dirty="0"/>
              <a:t>				phalanx		          phalanges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IQ" sz="2000" b="1" dirty="0"/>
              <a:t>	-on				ganglion	          ganglia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IQ" sz="2000" b="1" dirty="0"/>
              <a:t>	-us				nucleus		          nuclei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IQ" sz="2000" b="1" dirty="0"/>
              <a:t>	-um				ovum		          ova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IQ" sz="2000" b="1" dirty="0"/>
              <a:t>	-y				biopsy		          biopsies</a:t>
            </a:r>
          </a:p>
          <a:p>
            <a:pPr lvl="1">
              <a:lnSpc>
                <a:spcPct val="90000"/>
              </a:lnSpc>
            </a:pPr>
            <a:endParaRPr lang="en-US" altLang="ar-IQ" sz="1800" b="1" dirty="0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  <a:noFill/>
          <a:ln/>
        </p:spPr>
        <p:txBody>
          <a:bodyPr/>
          <a:lstStyle/>
          <a:p>
            <a:r>
              <a:rPr lang="en-US" altLang="ar-IQ" sz="3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Singular &amp; Plural Endings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53346"/>
      </p:ext>
    </p:extLst>
  </p:cSld>
  <p:clrMapOvr>
    <a:masterClrMapping/>
  </p:clrMapOvr>
  <p:transition advTm="2543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altLang="ar-IQ" sz="3200" b="1" u="sng"/>
              <a:t>Levels of Organization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lum bright="-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15334" r="28999" b="14082"/>
          <a:stretch>
            <a:fillRect/>
          </a:stretch>
        </p:blipFill>
        <p:spPr bwMode="auto">
          <a:xfrm>
            <a:off x="838200" y="685800"/>
            <a:ext cx="4648200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5867400" y="3657600"/>
            <a:ext cx="3048000" cy="21336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ar-IQ" sz="2000" b="1" u="sng" smtClean="0">
                <a:solidFill>
                  <a:srgbClr val="000000"/>
                </a:solidFill>
              </a:rPr>
              <a:t>Anatomical Position</a:t>
            </a:r>
          </a:p>
          <a:p>
            <a:pPr lvl="1" fontAlgn="base">
              <a:spcAft>
                <a:spcPct val="0"/>
              </a:spcAft>
            </a:pPr>
            <a:r>
              <a:rPr lang="en-US" altLang="ar-IQ" sz="1800" smtClean="0">
                <a:solidFill>
                  <a:srgbClr val="000000"/>
                </a:solidFill>
              </a:rPr>
              <a:t>Erect</a:t>
            </a:r>
          </a:p>
          <a:p>
            <a:pPr lvl="1" fontAlgn="base">
              <a:spcAft>
                <a:spcPct val="0"/>
              </a:spcAft>
            </a:pPr>
            <a:r>
              <a:rPr lang="en-US" altLang="ar-IQ" sz="1800" smtClean="0">
                <a:solidFill>
                  <a:srgbClr val="000000"/>
                </a:solidFill>
              </a:rPr>
              <a:t>Face forward</a:t>
            </a:r>
          </a:p>
          <a:p>
            <a:pPr lvl="1" fontAlgn="base">
              <a:spcAft>
                <a:spcPct val="0"/>
              </a:spcAft>
            </a:pPr>
            <a:r>
              <a:rPr lang="en-US" altLang="ar-IQ" sz="1800" smtClean="0">
                <a:solidFill>
                  <a:srgbClr val="000000"/>
                </a:solidFill>
              </a:rPr>
              <a:t>Palms forward</a:t>
            </a:r>
          </a:p>
          <a:p>
            <a:pPr lvl="1" fontAlgn="base">
              <a:spcAft>
                <a:spcPct val="0"/>
              </a:spcAft>
            </a:pPr>
            <a:r>
              <a:rPr lang="en-US" altLang="ar-IQ" sz="1800" smtClean="0">
                <a:solidFill>
                  <a:srgbClr val="000000"/>
                </a:solidFill>
              </a:rPr>
              <a:t>Toes directed forward</a:t>
            </a:r>
          </a:p>
          <a:p>
            <a:pPr lvl="1" fontAlgn="base">
              <a:spcAft>
                <a:spcPct val="0"/>
              </a:spcAft>
            </a:pPr>
            <a:r>
              <a:rPr lang="en-US" altLang="ar-IQ" sz="1800" smtClean="0">
                <a:solidFill>
                  <a:srgbClr val="000000"/>
                </a:solidFill>
              </a:rPr>
              <a:t>Arms at sides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77476"/>
      </p:ext>
    </p:extLst>
  </p:cSld>
  <p:clrMapOvr>
    <a:masterClrMapping/>
  </p:clrMapOvr>
  <p:transition advTm="44977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72200" y="2667000"/>
            <a:ext cx="2971800" cy="1066800"/>
          </a:xfrm>
        </p:spPr>
        <p:txBody>
          <a:bodyPr/>
          <a:lstStyle/>
          <a:p>
            <a:r>
              <a:rPr lang="en-US" altLang="ar-IQ" sz="3600" b="1" u="sng"/>
              <a:t>Body Directions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16667" r="7001" b="12666"/>
          <a:stretch>
            <a:fillRect/>
          </a:stretch>
        </p:blipFill>
        <p:spPr bwMode="auto">
          <a:xfrm>
            <a:off x="609600" y="0"/>
            <a:ext cx="5257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t="30000" r="7001" b="15334"/>
          <a:stretch>
            <a:fillRect/>
          </a:stretch>
        </p:blipFill>
        <p:spPr bwMode="auto">
          <a:xfrm>
            <a:off x="609600" y="3733800"/>
            <a:ext cx="52578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43160"/>
      </p:ext>
    </p:extLst>
  </p:cSld>
  <p:clrMapOvr>
    <a:masterClrMapping/>
  </p:clrMapOvr>
  <p:transition advTm="3855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3200400" cy="6477000"/>
          </a:xfrm>
        </p:spPr>
        <p:txBody>
          <a:bodyPr/>
          <a:lstStyle/>
          <a:p>
            <a:r>
              <a:rPr lang="en-US" altLang="ar-IQ" sz="3200" b="1" u="sng" dirty="0"/>
              <a:t>Body Directions</a:t>
            </a:r>
            <a:br>
              <a:rPr lang="en-US" altLang="ar-IQ" sz="3200" b="1" u="sng" dirty="0"/>
            </a:br>
            <a:r>
              <a:rPr lang="en-US" altLang="ar-IQ" sz="3200" b="1" u="sng" dirty="0"/>
              <a:t/>
            </a:r>
            <a:br>
              <a:rPr lang="en-US" altLang="ar-IQ" sz="3200" b="1" u="sng" dirty="0"/>
            </a:br>
            <a:r>
              <a:rPr lang="en-US" altLang="ar-IQ" sz="2000" b="1" dirty="0"/>
              <a:t>proximal/distal </a:t>
            </a:r>
            <a:br>
              <a:rPr lang="en-US" altLang="ar-IQ" sz="2000" b="1" dirty="0"/>
            </a:br>
            <a:r>
              <a:rPr lang="en-US" altLang="ar-IQ" sz="2000" b="1" dirty="0"/>
              <a:t/>
            </a:r>
            <a:br>
              <a:rPr lang="en-US" altLang="ar-IQ" sz="2000" b="1" dirty="0"/>
            </a:br>
            <a:r>
              <a:rPr lang="en-US" altLang="ar-IQ" sz="2000" b="1" dirty="0"/>
              <a:t>lateral /medial</a:t>
            </a:r>
            <a:br>
              <a:rPr lang="en-US" altLang="ar-IQ" sz="2000" b="1" dirty="0"/>
            </a:br>
            <a:r>
              <a:rPr lang="en-US" altLang="ar-IQ" sz="2000" b="1" dirty="0"/>
              <a:t/>
            </a:r>
            <a:br>
              <a:rPr lang="en-US" altLang="ar-IQ" sz="2000" b="1" dirty="0"/>
            </a:br>
            <a:r>
              <a:rPr lang="en-US" altLang="ar-IQ" sz="2000" b="1" dirty="0"/>
              <a:t>cephalic/ caudal</a:t>
            </a:r>
            <a:br>
              <a:rPr lang="en-US" altLang="ar-IQ" sz="2000" b="1" dirty="0"/>
            </a:br>
            <a:r>
              <a:rPr lang="en-US" altLang="ar-IQ" sz="2000" b="1" dirty="0"/>
              <a:t/>
            </a:r>
            <a:br>
              <a:rPr lang="en-US" altLang="ar-IQ" sz="2000" b="1" dirty="0"/>
            </a:br>
            <a:r>
              <a:rPr lang="en-US" altLang="ar-IQ" sz="2000" b="1" dirty="0"/>
              <a:t>superior/ inferior</a:t>
            </a:r>
            <a:br>
              <a:rPr lang="en-US" altLang="ar-IQ" sz="2000" b="1" dirty="0"/>
            </a:br>
            <a:r>
              <a:rPr lang="en-US" altLang="ar-IQ" sz="2000" b="1" dirty="0"/>
              <a:t/>
            </a:r>
            <a:br>
              <a:rPr lang="en-US" altLang="ar-IQ" sz="2000" b="1" dirty="0"/>
            </a:br>
            <a:r>
              <a:rPr lang="en-US" altLang="ar-IQ" sz="2000" b="1" dirty="0"/>
              <a:t>superficial/ deep</a:t>
            </a:r>
            <a:br>
              <a:rPr lang="en-US" altLang="ar-IQ" sz="2000" b="1" dirty="0"/>
            </a:br>
            <a:r>
              <a:rPr lang="en-US" altLang="ar-IQ" sz="2000" b="1" dirty="0"/>
              <a:t/>
            </a:r>
            <a:br>
              <a:rPr lang="en-US" altLang="ar-IQ" sz="2000" b="1" dirty="0"/>
            </a:br>
            <a:r>
              <a:rPr lang="en-US" altLang="ar-IQ" sz="2000" b="1" dirty="0"/>
              <a:t>anterior/ posterior</a:t>
            </a:r>
            <a:br>
              <a:rPr lang="en-US" altLang="ar-IQ" sz="2000" b="1" dirty="0"/>
            </a:br>
            <a:r>
              <a:rPr lang="en-US" altLang="ar-IQ" sz="2000" b="1" dirty="0"/>
              <a:t/>
            </a:r>
            <a:br>
              <a:rPr lang="en-US" altLang="ar-IQ" sz="2000" b="1" dirty="0"/>
            </a:br>
            <a:r>
              <a:rPr lang="en-US" altLang="ar-IQ" sz="2000" b="1" dirty="0"/>
              <a:t>ventral/ dorsal</a:t>
            </a:r>
            <a:br>
              <a:rPr lang="en-US" altLang="ar-IQ" sz="2000" b="1" dirty="0"/>
            </a:br>
            <a:r>
              <a:rPr lang="en-US" altLang="ar-IQ" sz="2000" b="1" dirty="0"/>
              <a:t/>
            </a:r>
            <a:br>
              <a:rPr lang="en-US" altLang="ar-IQ" sz="2000" b="1" dirty="0"/>
            </a:br>
            <a:endParaRPr lang="en-US" altLang="ar-IQ" sz="3200" b="1" dirty="0"/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5334" r="8000" b="8667"/>
          <a:stretch>
            <a:fillRect/>
          </a:stretch>
        </p:blipFill>
        <p:spPr bwMode="auto">
          <a:xfrm>
            <a:off x="3810000" y="381000"/>
            <a:ext cx="3733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5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4" t="15672" r="9605" b="31334"/>
          <a:stretch>
            <a:fillRect/>
          </a:stretch>
        </p:blipFill>
        <p:spPr bwMode="auto">
          <a:xfrm>
            <a:off x="3810000" y="3352800"/>
            <a:ext cx="3733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12609"/>
      </p:ext>
    </p:extLst>
  </p:cSld>
  <p:clrMapOvr>
    <a:masterClrMapping/>
  </p:clrMapOvr>
  <p:transition advTm="35145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</a:extLst>
        </p:spPr>
        <p:txBody>
          <a:bodyPr/>
          <a:lstStyle/>
          <a:p>
            <a:r>
              <a:rPr lang="en-US" altLang="ar-IQ" sz="40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Body Planes &amp; Sections</a:t>
            </a: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4953000" cy="5257800"/>
          </a:xfrm>
          <a:noFill/>
          <a:ln/>
        </p:spPr>
        <p:txBody>
          <a:bodyPr/>
          <a:lstStyle/>
          <a:p>
            <a:r>
              <a:rPr lang="en-US" altLang="ar-IQ" sz="2000" b="1"/>
              <a:t>Transverse </a:t>
            </a:r>
          </a:p>
          <a:p>
            <a:pPr lvl="3"/>
            <a:r>
              <a:rPr lang="en-US" altLang="ar-IQ" sz="1600" b="1"/>
              <a:t>Horizontal</a:t>
            </a:r>
          </a:p>
          <a:p>
            <a:pPr lvl="3"/>
            <a:r>
              <a:rPr lang="en-US" altLang="ar-IQ" sz="1600" b="1"/>
              <a:t>Gives “cross sections”</a:t>
            </a:r>
          </a:p>
          <a:p>
            <a:pPr lvl="3"/>
            <a:r>
              <a:rPr lang="en-US" altLang="ar-IQ" sz="1600" b="1"/>
              <a:t>Divides body into superior &amp; inferior sections</a:t>
            </a:r>
          </a:p>
          <a:p>
            <a:r>
              <a:rPr lang="en-US" altLang="ar-IQ" sz="2000" b="1"/>
              <a:t>Sagittal</a:t>
            </a:r>
          </a:p>
          <a:p>
            <a:pPr lvl="3"/>
            <a:r>
              <a:rPr lang="en-US" altLang="ar-IQ" sz="1600" b="1"/>
              <a:t>Vertical (front to back)</a:t>
            </a:r>
          </a:p>
          <a:p>
            <a:pPr lvl="3"/>
            <a:r>
              <a:rPr lang="en-US" altLang="ar-IQ" sz="1600" b="1"/>
              <a:t>Divides body into right &amp; left sections</a:t>
            </a:r>
          </a:p>
          <a:p>
            <a:pPr lvl="3"/>
            <a:r>
              <a:rPr lang="en-US" altLang="ar-IQ" sz="1600" b="1"/>
              <a:t>Midsagittal = get two equal halves</a:t>
            </a:r>
          </a:p>
          <a:p>
            <a:pPr lvl="3"/>
            <a:r>
              <a:rPr lang="en-US" altLang="ar-IQ" sz="1600" b="1"/>
              <a:t>Sagittal = get unequal right &amp; left sides</a:t>
            </a:r>
          </a:p>
          <a:p>
            <a:r>
              <a:rPr lang="en-US" altLang="ar-IQ" sz="2000" b="1"/>
              <a:t>Frontal</a:t>
            </a:r>
          </a:p>
          <a:p>
            <a:pPr lvl="3"/>
            <a:r>
              <a:rPr lang="en-US" altLang="ar-IQ" sz="1600" b="1"/>
              <a:t>Coronal </a:t>
            </a:r>
          </a:p>
          <a:p>
            <a:pPr lvl="3"/>
            <a:r>
              <a:rPr lang="en-US" altLang="ar-IQ" sz="1600" b="1"/>
              <a:t>Vertical (side to side)</a:t>
            </a:r>
          </a:p>
          <a:p>
            <a:pPr lvl="3"/>
            <a:r>
              <a:rPr lang="en-US" altLang="ar-IQ" sz="1600" b="1"/>
              <a:t>Get anterior &amp; posterior sections</a:t>
            </a:r>
          </a:p>
        </p:txBody>
      </p:sp>
      <p:sp>
        <p:nvSpPr>
          <p:cNvPr id="35848" name="Rectangle 8" descr="F-04-01"/>
          <p:cNvSpPr>
            <a:spLocks noGrp="1" noChangeAspect="1" noChangeArrowheads="1"/>
          </p:cNvSpPr>
          <p:nvPr isPhoto="1"/>
        </p:nvSpPr>
        <p:spPr bwMode="auto">
          <a:xfrm>
            <a:off x="5257800" y="1524000"/>
            <a:ext cx="3505200" cy="4648200"/>
          </a:xfrm>
          <a:prstGeom prst="rect">
            <a:avLst/>
          </a:prstGeom>
          <a:blipFill dpi="0" rotWithShape="1">
            <a:blip r:embed="rId4">
              <a:lum bright="-18000" contrast="24000"/>
            </a:blip>
            <a:srcRect/>
            <a:stretch>
              <a:fillRect b="-7815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IQ" sz="2400" smtClean="0">
              <a:solidFill>
                <a:srgbClr val="000000"/>
              </a:solidFill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85460"/>
      </p:ext>
    </p:extLst>
  </p:cSld>
  <p:clrMapOvr>
    <a:masterClrMapping/>
  </p:clrMapOvr>
  <p:transition advTm="33892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16667" r="14000" b="6000"/>
          <a:stretch>
            <a:fillRect/>
          </a:stretch>
        </p:blipFill>
        <p:spPr bwMode="auto">
          <a:xfrm>
            <a:off x="228600" y="228600"/>
            <a:ext cx="2971800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22000" r="11000" b="20667"/>
          <a:stretch>
            <a:fillRect/>
          </a:stretch>
        </p:blipFill>
        <p:spPr bwMode="auto">
          <a:xfrm>
            <a:off x="5181600" y="304800"/>
            <a:ext cx="35814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16667" r="14000" b="22000"/>
          <a:stretch>
            <a:fillRect/>
          </a:stretch>
        </p:blipFill>
        <p:spPr bwMode="auto">
          <a:xfrm>
            <a:off x="4038600" y="3581400"/>
            <a:ext cx="34290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14458"/>
      </p:ext>
    </p:extLst>
  </p:cSld>
  <p:clrMapOvr>
    <a:masterClrMapping/>
  </p:clrMapOvr>
  <p:transition advTm="1034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6858000" cy="685800"/>
          </a:xfrm>
        </p:spPr>
        <p:txBody>
          <a:bodyPr/>
          <a:lstStyle/>
          <a:p>
            <a:r>
              <a:rPr lang="en-US" altLang="ar-IQ" sz="4000" b="1" u="sng"/>
              <a:t>Body Cavities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5334" r="9000" b="19333"/>
          <a:stretch>
            <a:fillRect/>
          </a:stretch>
        </p:blipFill>
        <p:spPr bwMode="auto">
          <a:xfrm>
            <a:off x="1371600" y="1371600"/>
            <a:ext cx="6324600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8986"/>
      </p:ext>
    </p:extLst>
  </p:cSld>
  <p:clrMapOvr>
    <a:masterClrMapping/>
  </p:clrMapOvr>
  <p:transition advTm="30134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7315200" cy="1676400"/>
          </a:xfrm>
        </p:spPr>
        <p:txBody>
          <a:bodyPr/>
          <a:lstStyle/>
          <a:p>
            <a:r>
              <a:rPr lang="en-US" altLang="ar-IQ" sz="3200" b="1" u="sng"/>
              <a:t>Movement of Body Parts</a:t>
            </a:r>
            <a:br>
              <a:rPr lang="en-US" altLang="ar-IQ" sz="3200" b="1" u="sng"/>
            </a:br>
            <a:r>
              <a:rPr lang="en-US" altLang="ar-IQ" sz="2000" b="1"/>
              <a:t>abduction/adduction</a:t>
            </a:r>
            <a:br>
              <a:rPr lang="en-US" altLang="ar-IQ" sz="2000" b="1"/>
            </a:br>
            <a:r>
              <a:rPr lang="en-US" altLang="ar-IQ" sz="2000" b="1"/>
              <a:t>flexion/ extension</a:t>
            </a:r>
            <a:br>
              <a:rPr lang="en-US" altLang="ar-IQ" sz="2000" b="1"/>
            </a:br>
            <a:r>
              <a:rPr lang="en-US" altLang="ar-IQ" sz="2000" b="1"/>
              <a:t>rotation/ circumduction</a:t>
            </a:r>
            <a:br>
              <a:rPr lang="en-US" altLang="ar-IQ" sz="2000" b="1"/>
            </a:br>
            <a:r>
              <a:rPr lang="en-US" altLang="ar-IQ" sz="2000" b="1"/>
              <a:t>supination/ pronation</a:t>
            </a:r>
            <a:endParaRPr lang="en-US" altLang="ar-IQ" sz="3600" b="1" u="sng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15334" r="10001" b="7333"/>
          <a:stretch>
            <a:fillRect/>
          </a:stretch>
        </p:blipFill>
        <p:spPr bwMode="auto">
          <a:xfrm>
            <a:off x="381000" y="838200"/>
            <a:ext cx="35814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32666" r="10001" b="26001"/>
          <a:stretch>
            <a:fillRect/>
          </a:stretch>
        </p:blipFill>
        <p:spPr bwMode="auto">
          <a:xfrm>
            <a:off x="4953000" y="4495800"/>
            <a:ext cx="39624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6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32666" r="10001" b="18001"/>
          <a:stretch>
            <a:fillRect/>
          </a:stretch>
        </p:blipFill>
        <p:spPr bwMode="auto">
          <a:xfrm>
            <a:off x="5181600" y="1905000"/>
            <a:ext cx="39624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0" t="20667" r="8000" b="12666"/>
          <a:stretch>
            <a:fillRect/>
          </a:stretch>
        </p:blipFill>
        <p:spPr bwMode="auto">
          <a:xfrm>
            <a:off x="685800" y="3733800"/>
            <a:ext cx="37338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04488"/>
      </p:ext>
    </p:extLst>
  </p:cSld>
  <p:clrMapOvr>
    <a:masterClrMapping/>
  </p:clrMapOvr>
  <p:transition advTm="30785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914400"/>
          </a:xfrm>
          <a:noFill/>
        </p:spPr>
        <p:txBody>
          <a:bodyPr/>
          <a:lstStyle/>
          <a:p>
            <a:r>
              <a:rPr lang="en-US" altLang="ar-IQ" sz="40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4 Parts to a Medical Term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ar-IQ" b="1"/>
              <a:t> (1) Word Roots = </a:t>
            </a:r>
            <a:r>
              <a:rPr lang="en-US" altLang="ar-IQ" sz="2800" b="1"/>
              <a:t>base of a word</a:t>
            </a:r>
          </a:p>
          <a:p>
            <a:pPr lvl="4">
              <a:lnSpc>
                <a:spcPct val="90000"/>
              </a:lnSpc>
            </a:pPr>
            <a:r>
              <a:rPr lang="en-US" altLang="ar-IQ" b="1"/>
              <a:t>Most word roots used as combining forms </a:t>
            </a:r>
            <a:r>
              <a:rPr lang="en-US" altLang="ar-IQ" sz="1800" b="1"/>
              <a:t>(e.g. cardiology)</a:t>
            </a:r>
          </a:p>
          <a:p>
            <a:pPr>
              <a:lnSpc>
                <a:spcPct val="90000"/>
              </a:lnSpc>
            </a:pPr>
            <a:r>
              <a:rPr lang="en-US" altLang="ar-IQ" b="1"/>
              <a:t> (2) Combining Forms</a:t>
            </a:r>
            <a:r>
              <a:rPr lang="en-US" altLang="ar-IQ" sz="2800" b="1"/>
              <a:t> = </a:t>
            </a:r>
            <a:r>
              <a:rPr lang="en-US" altLang="ar-IQ" sz="2400" b="1"/>
              <a:t>Word Root &amp;</a:t>
            </a:r>
            <a:r>
              <a:rPr lang="en-US" altLang="ar-IQ" sz="2800" b="1"/>
              <a:t> </a:t>
            </a:r>
            <a:r>
              <a:rPr lang="en-US" altLang="ar-IQ" sz="2400" b="1"/>
              <a:t>Combining</a:t>
            </a:r>
            <a:r>
              <a:rPr lang="en-US" altLang="ar-IQ" sz="2800" b="1"/>
              <a:t> </a:t>
            </a:r>
            <a:r>
              <a:rPr lang="en-US" altLang="ar-IQ" sz="2400" b="1"/>
              <a:t>Vowel</a:t>
            </a:r>
          </a:p>
          <a:p>
            <a:pPr lvl="4">
              <a:lnSpc>
                <a:spcPct val="90000"/>
              </a:lnSpc>
            </a:pPr>
            <a:r>
              <a:rPr lang="en-US" altLang="ar-IQ" sz="1600" b="1"/>
              <a:t>Used to connect a word root ---to--- a suffix</a:t>
            </a:r>
          </a:p>
          <a:p>
            <a:pPr lvl="4">
              <a:lnSpc>
                <a:spcPct val="90000"/>
              </a:lnSpc>
            </a:pPr>
            <a:r>
              <a:rPr lang="en-US" altLang="ar-IQ" sz="1600" b="1"/>
              <a:t>Used to connect a word root --- to --- a word root</a:t>
            </a:r>
          </a:p>
          <a:p>
            <a:pPr lvl="3">
              <a:lnSpc>
                <a:spcPct val="90000"/>
              </a:lnSpc>
            </a:pPr>
            <a:r>
              <a:rPr lang="en-US" altLang="ar-IQ" sz="1800" b="1"/>
              <a:t>Rules for use of combining vowels (usually an “O”)</a:t>
            </a:r>
          </a:p>
          <a:p>
            <a:pPr lvl="4">
              <a:lnSpc>
                <a:spcPct val="90000"/>
              </a:lnSpc>
            </a:pPr>
            <a:r>
              <a:rPr lang="en-US" altLang="ar-IQ" sz="1800" b="1"/>
              <a:t>Don’t use when suffix begins with a vowel  (e.g. dermat/itis)</a:t>
            </a:r>
          </a:p>
          <a:p>
            <a:pPr lvl="4">
              <a:lnSpc>
                <a:spcPct val="90000"/>
              </a:lnSpc>
            </a:pPr>
            <a:r>
              <a:rPr lang="en-US" altLang="ar-IQ" sz="1800" b="1"/>
              <a:t>Use if suffix begins with a consonant (e.g. rhino/plasty)</a:t>
            </a:r>
          </a:p>
          <a:p>
            <a:pPr lvl="4">
              <a:lnSpc>
                <a:spcPct val="90000"/>
              </a:lnSpc>
            </a:pPr>
            <a:r>
              <a:rPr lang="en-US" altLang="ar-IQ" sz="1800" b="1"/>
              <a:t>Use if connecting a word root to a word root (e.g. gastro/esophageal)</a:t>
            </a:r>
          </a:p>
          <a:p>
            <a:pPr lvl="4">
              <a:lnSpc>
                <a:spcPct val="90000"/>
              </a:lnSpc>
              <a:buFontTx/>
              <a:buNone/>
            </a:pPr>
            <a:r>
              <a:rPr lang="en-US" altLang="ar-IQ" sz="1800" b="1"/>
              <a:t>			* this makes a </a:t>
            </a:r>
            <a:r>
              <a:rPr lang="en-US" altLang="ar-IQ" sz="1800" b="1" u="sng"/>
              <a:t>COMPOUND WORD</a:t>
            </a:r>
            <a:r>
              <a:rPr lang="en-US" altLang="ar-IQ" sz="1800" b="1"/>
              <a:t>	</a:t>
            </a:r>
            <a:endParaRPr lang="en-US" altLang="ar-IQ" b="1"/>
          </a:p>
          <a:p>
            <a:pPr>
              <a:lnSpc>
                <a:spcPct val="90000"/>
              </a:lnSpc>
            </a:pPr>
            <a:r>
              <a:rPr lang="en-US" altLang="ar-IQ" b="1"/>
              <a:t>(3) Prefixes = </a:t>
            </a:r>
            <a:r>
              <a:rPr lang="en-US" altLang="ar-IQ" sz="2400" b="1"/>
              <a:t>at beginning of word root</a:t>
            </a:r>
          </a:p>
          <a:p>
            <a:pPr>
              <a:lnSpc>
                <a:spcPct val="90000"/>
              </a:lnSpc>
            </a:pPr>
            <a:endParaRPr lang="en-US" altLang="ar-IQ" b="1"/>
          </a:p>
          <a:p>
            <a:pPr>
              <a:lnSpc>
                <a:spcPct val="90000"/>
              </a:lnSpc>
            </a:pPr>
            <a:r>
              <a:rPr lang="en-US" altLang="ar-IQ" b="1"/>
              <a:t>(4) Suffixes = </a:t>
            </a:r>
            <a:r>
              <a:rPr lang="en-US" altLang="ar-IQ" sz="2400" b="1"/>
              <a:t>at end of word root    </a:t>
            </a:r>
            <a:r>
              <a:rPr lang="en-US" altLang="ar-IQ" sz="1800" b="1"/>
              <a:t>(usually with combining vowel)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91312"/>
      </p:ext>
    </p:extLst>
  </p:cSld>
  <p:clrMapOvr>
    <a:masterClrMapping/>
  </p:clrMapOvr>
  <p:transition advTm="68493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Some important abbreviations 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554162"/>
            <a:ext cx="8839200" cy="4525963"/>
          </a:xfrm>
        </p:spPr>
        <p:txBody>
          <a:bodyPr>
            <a:normAutofit lnSpcReduction="10000"/>
          </a:bodyPr>
          <a:lstStyle/>
          <a:p>
            <a:pPr algn="l" rtl="0">
              <a:buNone/>
            </a:pPr>
            <a:r>
              <a:rPr lang="en-US" sz="2400" b="1" dirty="0" smtClean="0"/>
              <a:t>Bid                           </a:t>
            </a:r>
            <a:r>
              <a:rPr lang="en-US" sz="2400" dirty="0" smtClean="0"/>
              <a:t>twice a day</a:t>
            </a:r>
          </a:p>
          <a:p>
            <a:pPr algn="l" rtl="0">
              <a:buNone/>
            </a:pPr>
            <a:r>
              <a:rPr lang="en-US" sz="2400" b="1" dirty="0"/>
              <a:t>tid                          </a:t>
            </a:r>
            <a:r>
              <a:rPr lang="en-US" sz="2400" b="1" dirty="0" smtClean="0"/>
              <a:t>   </a:t>
            </a:r>
            <a:r>
              <a:rPr lang="en-US" sz="2400" b="1" dirty="0"/>
              <a:t>three times a day</a:t>
            </a:r>
          </a:p>
          <a:p>
            <a:pPr algn="l" rtl="0">
              <a:buNone/>
            </a:pPr>
            <a:r>
              <a:rPr lang="en-US" sz="2400" b="1" dirty="0"/>
              <a:t>tw                     </a:t>
            </a:r>
            <a:r>
              <a:rPr lang="en-US" sz="2400" b="1" dirty="0" smtClean="0"/>
              <a:t>         </a:t>
            </a:r>
            <a:r>
              <a:rPr lang="en-US" sz="2400" dirty="0"/>
              <a:t>twice a </a:t>
            </a:r>
            <a:r>
              <a:rPr lang="en-US" sz="2400" dirty="0" smtClean="0"/>
              <a:t>week</a:t>
            </a:r>
          </a:p>
          <a:p>
            <a:pPr algn="l" rtl="0">
              <a:buNone/>
            </a:pPr>
            <a:r>
              <a:rPr lang="en-US" sz="2400" b="1" dirty="0" smtClean="0"/>
              <a:t>BM                            </a:t>
            </a:r>
            <a:r>
              <a:rPr lang="en-US" sz="2400" dirty="0" smtClean="0"/>
              <a:t>bone marrow or bowel movement</a:t>
            </a:r>
          </a:p>
          <a:p>
            <a:pPr algn="l" rtl="0">
              <a:buNone/>
            </a:pPr>
            <a:r>
              <a:rPr lang="en-US" sz="2400" b="1" dirty="0" smtClean="0"/>
              <a:t>BP                            </a:t>
            </a:r>
            <a:r>
              <a:rPr lang="en-US" sz="2400" dirty="0" smtClean="0"/>
              <a:t>blood pressure</a:t>
            </a:r>
          </a:p>
          <a:p>
            <a:pPr algn="l" rtl="0">
              <a:buNone/>
            </a:pPr>
            <a:r>
              <a:rPr lang="en-US" sz="2400" b="1" dirty="0" smtClean="0"/>
              <a:t>BPM                         </a:t>
            </a:r>
            <a:r>
              <a:rPr lang="en-US" sz="2400" dirty="0" smtClean="0"/>
              <a:t>beats per minute</a:t>
            </a:r>
          </a:p>
          <a:p>
            <a:pPr algn="l" rtl="0">
              <a:buNone/>
            </a:pPr>
            <a:r>
              <a:rPr lang="en-US" sz="2400" b="1" dirty="0" smtClean="0"/>
              <a:t>BW                           </a:t>
            </a:r>
            <a:r>
              <a:rPr lang="en-US" sz="2400" dirty="0" smtClean="0"/>
              <a:t>body weight</a:t>
            </a:r>
          </a:p>
          <a:p>
            <a:pPr algn="l" rtl="0">
              <a:buNone/>
            </a:pPr>
            <a:r>
              <a:rPr lang="en-US" sz="2400" b="1" dirty="0"/>
              <a:t>q4h, q6h....        </a:t>
            </a:r>
            <a:r>
              <a:rPr lang="en-US" sz="2400" b="1" dirty="0" smtClean="0"/>
              <a:t>     </a:t>
            </a:r>
            <a:r>
              <a:rPr lang="en-US" sz="2400" b="1" dirty="0"/>
              <a:t>every 4 hours, every 6 hours etc.</a:t>
            </a:r>
          </a:p>
          <a:p>
            <a:pPr algn="l" rtl="0">
              <a:buNone/>
            </a:pPr>
            <a:r>
              <a:rPr lang="en-US" sz="2400" b="1" dirty="0"/>
              <a:t>qid                          </a:t>
            </a:r>
            <a:r>
              <a:rPr lang="en-US" sz="2400" b="1" dirty="0" smtClean="0"/>
              <a:t>  </a:t>
            </a:r>
            <a:r>
              <a:rPr lang="en-US" sz="2400" b="1" dirty="0"/>
              <a:t>four times a day</a:t>
            </a:r>
          </a:p>
          <a:p>
            <a:pPr algn="l" rtl="0">
              <a:buNone/>
            </a:pPr>
            <a:r>
              <a:rPr lang="en-US" sz="2400" b="1" dirty="0"/>
              <a:t>qod                     </a:t>
            </a:r>
            <a:r>
              <a:rPr lang="en-US" sz="2400" b="1" dirty="0" smtClean="0"/>
              <a:t>      </a:t>
            </a:r>
            <a:r>
              <a:rPr lang="en-US" sz="2400" b="1" dirty="0"/>
              <a:t>every other day</a:t>
            </a:r>
          </a:p>
          <a:p>
            <a:pPr algn="l" rtl="0">
              <a:buNone/>
            </a:pPr>
            <a:r>
              <a:rPr lang="en-US" sz="2400" b="1" dirty="0"/>
              <a:t>Rx                  </a:t>
            </a:r>
            <a:r>
              <a:rPr lang="en-US" sz="2400" b="1" dirty="0" smtClean="0"/>
              <a:t>           </a:t>
            </a:r>
            <a:r>
              <a:rPr lang="en-US" sz="2400" b="1" dirty="0"/>
              <a:t>treatment</a:t>
            </a:r>
          </a:p>
          <a:p>
            <a:pPr algn="l" rtl="0">
              <a:buNone/>
            </a:pPr>
            <a:endParaRPr lang="en-US" sz="2400" dirty="0" smtClean="0"/>
          </a:p>
          <a:p>
            <a:pPr algn="l">
              <a:buNone/>
            </a:pPr>
            <a:endParaRPr lang="ar-IQ" sz="2400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2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21"/>
    </mc:Choice>
    <mc:Fallback>
      <p:transition spd="slow" advTm="2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214290"/>
            <a:ext cx="8839200" cy="6643710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US" sz="2800" b="1" dirty="0" smtClean="0"/>
              <a:t>CXR                                            </a:t>
            </a:r>
            <a:r>
              <a:rPr lang="en-US" sz="2800" dirty="0" smtClean="0"/>
              <a:t>chest X-ray</a:t>
            </a:r>
          </a:p>
          <a:p>
            <a:pPr algn="l" rtl="0">
              <a:buNone/>
            </a:pPr>
            <a:r>
              <a:rPr lang="en-US" sz="2800" b="1" dirty="0" err="1" smtClean="0"/>
              <a:t>DDx</a:t>
            </a:r>
            <a:r>
              <a:rPr lang="en-US" sz="2800" b="1" dirty="0" smtClean="0"/>
              <a:t>                                         </a:t>
            </a:r>
            <a:r>
              <a:rPr lang="en-US" sz="2800" dirty="0" smtClean="0"/>
              <a:t>differential diagnosis</a:t>
            </a:r>
          </a:p>
          <a:p>
            <a:pPr algn="l" rtl="0">
              <a:buNone/>
            </a:pPr>
            <a:r>
              <a:rPr lang="en-US" sz="2800" b="1" dirty="0" smtClean="0"/>
              <a:t>DOA                                           </a:t>
            </a:r>
            <a:r>
              <a:rPr lang="en-US" sz="2800" dirty="0" smtClean="0"/>
              <a:t>dead on arrival</a:t>
            </a:r>
          </a:p>
          <a:p>
            <a:pPr algn="l" rtl="0">
              <a:buNone/>
            </a:pPr>
            <a:r>
              <a:rPr lang="en-US" sz="2800" b="1" dirty="0" smtClean="0"/>
              <a:t>DX                                              </a:t>
            </a:r>
            <a:r>
              <a:rPr lang="en-US" sz="2800" dirty="0" smtClean="0"/>
              <a:t>diagnosis</a:t>
            </a:r>
          </a:p>
          <a:p>
            <a:pPr algn="l" rtl="0">
              <a:buNone/>
            </a:pPr>
            <a:r>
              <a:rPr lang="en-US" sz="2800" b="1" dirty="0" smtClean="0"/>
              <a:t>ENT                                            </a:t>
            </a:r>
            <a:r>
              <a:rPr lang="en-US" sz="2800" dirty="0" smtClean="0"/>
              <a:t>ears, nose, and throat</a:t>
            </a:r>
          </a:p>
          <a:p>
            <a:pPr algn="l" rtl="0">
              <a:buNone/>
            </a:pPr>
            <a:r>
              <a:rPr lang="en-US" sz="2800" b="1" dirty="0" smtClean="0"/>
              <a:t>FU                                              </a:t>
            </a:r>
            <a:r>
              <a:rPr lang="en-US" sz="2800" dirty="0" smtClean="0"/>
              <a:t>follow-up</a:t>
            </a:r>
          </a:p>
          <a:p>
            <a:pPr algn="l" rtl="0">
              <a:buNone/>
            </a:pPr>
            <a:r>
              <a:rPr lang="en-US" sz="2800" b="1" dirty="0" err="1" smtClean="0"/>
              <a:t>Fx</a:t>
            </a:r>
            <a:r>
              <a:rPr lang="en-US" sz="2800" b="1" dirty="0" smtClean="0"/>
              <a:t>                                               </a:t>
            </a:r>
            <a:r>
              <a:rPr lang="en-US" sz="2800" dirty="0" smtClean="0"/>
              <a:t>fracture</a:t>
            </a:r>
          </a:p>
          <a:p>
            <a:pPr algn="l" rtl="0">
              <a:buNone/>
            </a:pPr>
            <a:r>
              <a:rPr lang="en-US" sz="2800" b="1" dirty="0" err="1" smtClean="0"/>
              <a:t>Hgb</a:t>
            </a:r>
            <a:r>
              <a:rPr lang="en-US" sz="2800" b="1" dirty="0" smtClean="0"/>
              <a:t>                                            </a:t>
            </a:r>
            <a:r>
              <a:rPr lang="en-US" sz="2800" dirty="0" smtClean="0"/>
              <a:t>hemoglobin</a:t>
            </a:r>
          </a:p>
          <a:p>
            <a:pPr algn="l" rtl="0">
              <a:buNone/>
            </a:pPr>
            <a:r>
              <a:rPr lang="en-US" sz="2800" b="1" dirty="0" smtClean="0"/>
              <a:t>HR                                              </a:t>
            </a:r>
            <a:r>
              <a:rPr lang="en-US" sz="2800" dirty="0" smtClean="0"/>
              <a:t>heart rate</a:t>
            </a:r>
          </a:p>
          <a:p>
            <a:pPr algn="l" rtl="0">
              <a:buNone/>
            </a:pPr>
            <a:r>
              <a:rPr lang="en-US" sz="2800" b="1" dirty="0" smtClean="0"/>
              <a:t>HS                                              </a:t>
            </a:r>
            <a:r>
              <a:rPr lang="en-US" sz="2800" dirty="0" smtClean="0"/>
              <a:t>at bedtime</a:t>
            </a:r>
          </a:p>
          <a:p>
            <a:pPr algn="l">
              <a:buNone/>
            </a:pPr>
            <a:endParaRPr lang="ar-IQ" sz="2800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6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77"/>
    </mc:Choice>
    <mc:Fallback>
      <p:transition spd="slow" advTm="24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533400"/>
            <a:ext cx="8915400" cy="7072362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US" sz="2800" b="1" dirty="0" smtClean="0"/>
              <a:t>HSM                               </a:t>
            </a:r>
            <a:r>
              <a:rPr lang="en-US" sz="2800" dirty="0" err="1" smtClean="0"/>
              <a:t>hepatosplenomegaly</a:t>
            </a:r>
            <a:endParaRPr lang="en-US" sz="2800" dirty="0" smtClean="0"/>
          </a:p>
          <a:p>
            <a:pPr algn="l" rtl="0">
              <a:buNone/>
            </a:pPr>
            <a:r>
              <a:rPr lang="en-US" sz="2800" b="1" dirty="0" smtClean="0"/>
              <a:t>HTN                                </a:t>
            </a:r>
            <a:r>
              <a:rPr lang="en-US" sz="2800" dirty="0" smtClean="0"/>
              <a:t>hypertension</a:t>
            </a:r>
          </a:p>
          <a:p>
            <a:pPr algn="l" rtl="0">
              <a:buNone/>
            </a:pPr>
            <a:r>
              <a:rPr lang="en-US" sz="2800" b="1" dirty="0" err="1" smtClean="0"/>
              <a:t>Hx</a:t>
            </a:r>
            <a:r>
              <a:rPr lang="en-US" sz="2800" b="1" dirty="0" smtClean="0"/>
              <a:t>                                   </a:t>
            </a:r>
            <a:r>
              <a:rPr lang="en-US" sz="2800" dirty="0" smtClean="0"/>
              <a:t>history</a:t>
            </a:r>
            <a:endParaRPr lang="en-US" sz="2800" b="1" dirty="0" smtClean="0"/>
          </a:p>
          <a:p>
            <a:pPr algn="l" rtl="0">
              <a:buNone/>
            </a:pPr>
            <a:r>
              <a:rPr lang="en-US" sz="2800" b="1" dirty="0" smtClean="0"/>
              <a:t>IM                                   </a:t>
            </a:r>
            <a:r>
              <a:rPr lang="en-US" sz="2800" dirty="0" smtClean="0"/>
              <a:t>intramuscular</a:t>
            </a:r>
          </a:p>
          <a:p>
            <a:pPr algn="l" rtl="0">
              <a:buNone/>
            </a:pPr>
            <a:r>
              <a:rPr lang="en-US" sz="2800" b="1" dirty="0" smtClean="0"/>
              <a:t>IT                                    </a:t>
            </a:r>
            <a:r>
              <a:rPr lang="en-US" sz="2800" dirty="0" err="1" smtClean="0"/>
              <a:t>interthecal</a:t>
            </a:r>
            <a:endParaRPr lang="en-US" sz="2800" dirty="0" smtClean="0"/>
          </a:p>
          <a:p>
            <a:pPr algn="l" rtl="0">
              <a:buNone/>
            </a:pPr>
            <a:r>
              <a:rPr lang="en-US" sz="2800" b="1" dirty="0" smtClean="0"/>
              <a:t>IV                                    </a:t>
            </a:r>
            <a:r>
              <a:rPr lang="en-US" sz="2800" dirty="0" smtClean="0"/>
              <a:t>intravenous</a:t>
            </a:r>
          </a:p>
          <a:p>
            <a:pPr algn="l" rtl="0">
              <a:buNone/>
            </a:pPr>
            <a:r>
              <a:rPr lang="en-US" sz="2800" b="1" dirty="0" smtClean="0"/>
              <a:t>KUB                               </a:t>
            </a:r>
            <a:r>
              <a:rPr lang="en-US" sz="2800" dirty="0" smtClean="0"/>
              <a:t>kidneys, </a:t>
            </a:r>
            <a:r>
              <a:rPr lang="en-US" sz="2800" dirty="0" err="1" smtClean="0"/>
              <a:t>ureters</a:t>
            </a:r>
            <a:r>
              <a:rPr lang="en-US" sz="2800" dirty="0" smtClean="0"/>
              <a:t>, bladder</a:t>
            </a:r>
          </a:p>
          <a:p>
            <a:pPr algn="l" rtl="0">
              <a:buNone/>
            </a:pPr>
            <a:r>
              <a:rPr lang="en-US" sz="2800" b="1" dirty="0" smtClean="0"/>
              <a:t>PO                                  </a:t>
            </a:r>
            <a:r>
              <a:rPr lang="en-US" sz="2800" dirty="0" smtClean="0"/>
              <a:t>by mouth</a:t>
            </a:r>
          </a:p>
          <a:p>
            <a:pPr algn="l" rtl="0">
              <a:buNone/>
            </a:pPr>
            <a:r>
              <a:rPr lang="en-US" sz="2800" b="1" dirty="0" smtClean="0"/>
              <a:t>PR                                  </a:t>
            </a:r>
            <a:r>
              <a:rPr lang="en-US" sz="2800" dirty="0" smtClean="0"/>
              <a:t>by rectum</a:t>
            </a:r>
          </a:p>
          <a:p>
            <a:pPr algn="l" rtl="0">
              <a:buNone/>
            </a:pPr>
            <a:r>
              <a:rPr lang="en-US" sz="2800" b="1" dirty="0" smtClean="0"/>
              <a:t>Pt                                   </a:t>
            </a:r>
            <a:r>
              <a:rPr lang="en-US" sz="2800" dirty="0" smtClean="0"/>
              <a:t>patient</a:t>
            </a:r>
          </a:p>
          <a:p>
            <a:pPr algn="l">
              <a:buNone/>
            </a:pPr>
            <a:endParaRPr lang="ar-IQ" sz="2800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06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4"/>
    </mc:Choice>
    <mc:Fallback>
      <p:transition spd="slow" advTm="7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066800"/>
          </a:xfrm>
        </p:spPr>
        <p:txBody>
          <a:bodyPr/>
          <a:lstStyle/>
          <a:p>
            <a:r>
              <a:rPr lang="en-US" altLang="ar-IQ" sz="3600" b="1" u="sng"/>
              <a:t>Skin: Integument System</a:t>
            </a:r>
            <a:br>
              <a:rPr lang="en-US" altLang="ar-IQ" sz="3600" b="1" u="sng"/>
            </a:br>
            <a:r>
              <a:rPr lang="en-US" altLang="ar-IQ" sz="1800" b="1"/>
              <a:t>note integument means covering</a:t>
            </a:r>
            <a:endParaRPr lang="en-US" altLang="ar-IQ" sz="3600" b="1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3581400" cy="4343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ar-IQ" sz="2000"/>
              <a:t>	          </a:t>
            </a:r>
            <a:r>
              <a:rPr lang="en-US" altLang="ar-IQ" sz="2000" b="1" u="sng"/>
              <a:t>Structures</a:t>
            </a:r>
          </a:p>
          <a:p>
            <a:r>
              <a:rPr lang="en-US" altLang="ar-IQ" sz="2000" b="1"/>
              <a:t>3 layers</a:t>
            </a:r>
          </a:p>
          <a:p>
            <a:pPr lvl="1"/>
            <a:r>
              <a:rPr lang="en-US" altLang="ar-IQ" sz="1800" b="1"/>
              <a:t>Epidermis</a:t>
            </a:r>
          </a:p>
          <a:p>
            <a:pPr lvl="1"/>
            <a:r>
              <a:rPr lang="en-US" altLang="ar-IQ" sz="1800" b="1"/>
              <a:t>Dermis</a:t>
            </a:r>
          </a:p>
          <a:p>
            <a:pPr lvl="1"/>
            <a:r>
              <a:rPr lang="en-US" altLang="ar-IQ" sz="1800" b="1"/>
              <a:t>Subcutaneous layer</a:t>
            </a:r>
          </a:p>
          <a:p>
            <a:r>
              <a:rPr lang="en-US" altLang="ar-IQ" sz="2000" b="1"/>
              <a:t>Glands</a:t>
            </a:r>
          </a:p>
          <a:p>
            <a:pPr lvl="1"/>
            <a:r>
              <a:rPr lang="en-US" altLang="ar-IQ" sz="1800" b="1"/>
              <a:t>Sweat	</a:t>
            </a:r>
          </a:p>
          <a:p>
            <a:pPr lvl="1"/>
            <a:r>
              <a:rPr lang="en-US" altLang="ar-IQ" sz="1800" b="1"/>
              <a:t>Sebaceous </a:t>
            </a:r>
          </a:p>
          <a:p>
            <a:r>
              <a:rPr lang="en-US" altLang="ar-IQ" sz="2000" b="1"/>
              <a:t>Hair</a:t>
            </a:r>
          </a:p>
          <a:p>
            <a:pPr lvl="1"/>
            <a:r>
              <a:rPr lang="en-US" altLang="ar-IQ" sz="1800" b="1"/>
              <a:t>Hair shaft</a:t>
            </a:r>
          </a:p>
          <a:p>
            <a:pPr lvl="1"/>
            <a:r>
              <a:rPr lang="en-US" altLang="ar-IQ" sz="1800" b="1"/>
              <a:t>Hair follicle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17999" r="11000" b="15334"/>
          <a:stretch>
            <a:fillRect/>
          </a:stretch>
        </p:blipFill>
        <p:spPr bwMode="auto">
          <a:xfrm>
            <a:off x="4114800" y="1676400"/>
            <a:ext cx="4876800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21242"/>
      </p:ext>
    </p:extLst>
  </p:cSld>
  <p:clrMapOvr>
    <a:masterClrMapping/>
  </p:clrMapOvr>
  <p:transition advTm="31858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772400" cy="838200"/>
          </a:xfrm>
        </p:spPr>
        <p:txBody>
          <a:bodyPr/>
          <a:lstStyle/>
          <a:p>
            <a:r>
              <a:rPr lang="en-US" altLang="ar-IQ" sz="2800" b="1" u="sng"/>
              <a:t>Key System Terminology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990600"/>
            <a:ext cx="5943600" cy="5410200"/>
          </a:xfrm>
        </p:spPr>
        <p:txBody>
          <a:bodyPr/>
          <a:lstStyle/>
          <a:p>
            <a:r>
              <a:rPr lang="en-US" altLang="ar-IQ" sz="2000" b="1"/>
              <a:t>Skin -------------------- dermat/o; derm/o; cutane/o</a:t>
            </a:r>
          </a:p>
          <a:p>
            <a:r>
              <a:rPr lang="en-US" altLang="ar-IQ" sz="2000" b="1"/>
              <a:t>Hair -------------------- trich/o; pil/i; pil/o</a:t>
            </a:r>
          </a:p>
          <a:p>
            <a:r>
              <a:rPr lang="en-US" altLang="ar-IQ" sz="2000" b="1"/>
              <a:t>Sweat glands --------- hidr/o</a:t>
            </a:r>
          </a:p>
          <a:p>
            <a:r>
              <a:rPr lang="en-US" altLang="ar-IQ" sz="2000" b="1"/>
              <a:t>Sebaceous gland ----- seb/o</a:t>
            </a:r>
          </a:p>
          <a:p>
            <a:r>
              <a:rPr lang="en-US" altLang="ar-IQ" sz="2000" b="1"/>
              <a:t>Nails --------------------ungu/o; onchy/o</a:t>
            </a:r>
          </a:p>
          <a:p>
            <a:r>
              <a:rPr lang="en-US" altLang="ar-IQ" sz="2000" b="1"/>
              <a:t>-itis = inflammation</a:t>
            </a:r>
          </a:p>
          <a:p>
            <a:r>
              <a:rPr lang="en-US" altLang="ar-IQ" sz="2000" b="1"/>
              <a:t>Acr/o = high, distant, extremity</a:t>
            </a:r>
          </a:p>
          <a:p>
            <a:r>
              <a:rPr lang="en-US" altLang="ar-IQ" sz="2000" b="1"/>
              <a:t>Megal/o = enlarged</a:t>
            </a:r>
          </a:p>
          <a:p>
            <a:r>
              <a:rPr lang="en-US" altLang="ar-IQ" sz="2000" b="1"/>
              <a:t>Cyan/o = blue</a:t>
            </a:r>
          </a:p>
          <a:p>
            <a:r>
              <a:rPr lang="en-US" altLang="ar-IQ" sz="2000" b="1"/>
              <a:t>Eryth/o = red</a:t>
            </a:r>
          </a:p>
          <a:p>
            <a:r>
              <a:rPr lang="en-US" altLang="ar-IQ" sz="2000" b="1"/>
              <a:t>Melan/o = black</a:t>
            </a:r>
          </a:p>
          <a:p>
            <a:r>
              <a:rPr lang="en-US" altLang="ar-IQ" sz="2000" b="1"/>
              <a:t>-osis = condition of  (melanosis)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3286"/>
      </p:ext>
    </p:extLst>
  </p:cSld>
  <p:clrMapOvr>
    <a:masterClrMapping/>
  </p:clrMapOvr>
  <p:transition advTm="79503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Example of medical term;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059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u="sng" dirty="0">
                <a:solidFill>
                  <a:srgbClr val="FF0000"/>
                </a:solidFill>
              </a:rPr>
              <a:t>Myocarditis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   </a:t>
            </a:r>
            <a:r>
              <a:rPr lang="en-US" dirty="0" smtClean="0"/>
              <a:t>= </a:t>
            </a:r>
            <a:r>
              <a:rPr lang="en-US" dirty="0"/>
              <a:t>muscle layer of heart </a:t>
            </a:r>
            <a:r>
              <a:rPr lang="en-US" dirty="0" smtClean="0"/>
              <a:t>inflamed</a:t>
            </a:r>
          </a:p>
          <a:p>
            <a:pPr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(</a:t>
            </a:r>
            <a:r>
              <a:rPr lang="en-US" b="1" dirty="0" smtClean="0">
                <a:solidFill>
                  <a:srgbClr val="0070C0"/>
                </a:solidFill>
              </a:rPr>
              <a:t>prefix</a:t>
            </a:r>
            <a:r>
              <a:rPr lang="en-US" dirty="0" smtClean="0">
                <a:solidFill>
                  <a:srgbClr val="0070C0"/>
                </a:solidFill>
              </a:rPr>
              <a:t>)                   </a:t>
            </a:r>
            <a:r>
              <a:rPr lang="en-US" b="1" dirty="0" smtClean="0">
                <a:solidFill>
                  <a:srgbClr val="00B050"/>
                </a:solidFill>
              </a:rPr>
              <a:t>(root)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            </a:t>
            </a:r>
            <a:r>
              <a:rPr lang="en-US" dirty="0" smtClean="0">
                <a:solidFill>
                  <a:schemeClr val="accent6"/>
                </a:solidFill>
              </a:rPr>
              <a:t>(</a:t>
            </a:r>
            <a:r>
              <a:rPr lang="en-US" b="1" dirty="0" smtClean="0">
                <a:solidFill>
                  <a:schemeClr val="accent6"/>
                </a:solidFill>
              </a:rPr>
              <a:t>suffix</a:t>
            </a:r>
            <a:r>
              <a:rPr lang="en-US" dirty="0" smtClean="0">
                <a:solidFill>
                  <a:schemeClr val="accent6"/>
                </a:solidFill>
              </a:rPr>
              <a:t>)</a:t>
            </a:r>
          </a:p>
          <a:p>
            <a:pPr>
              <a:buNone/>
            </a:pPr>
            <a:r>
              <a:rPr lang="en-US" sz="2800" u="sng" dirty="0" err="1" smtClean="0">
                <a:solidFill>
                  <a:srgbClr val="0070C0"/>
                </a:solidFill>
              </a:rPr>
              <a:t>myo</a:t>
            </a:r>
            <a:r>
              <a:rPr lang="en-US" sz="2800" u="sng" dirty="0" smtClean="0">
                <a:solidFill>
                  <a:srgbClr val="0070C0"/>
                </a:solidFill>
              </a:rPr>
              <a:t> = muscle</a:t>
            </a:r>
            <a:r>
              <a:rPr lang="en-US" dirty="0" smtClean="0">
                <a:solidFill>
                  <a:srgbClr val="0070C0"/>
                </a:solidFill>
              </a:rPr>
              <a:t>         </a:t>
            </a:r>
            <a:r>
              <a:rPr lang="en-US" u="sng" dirty="0" smtClean="0">
                <a:solidFill>
                  <a:srgbClr val="00B050"/>
                </a:solidFill>
              </a:rPr>
              <a:t>card = heart</a:t>
            </a:r>
            <a:r>
              <a:rPr lang="en-US" dirty="0" smtClean="0">
                <a:solidFill>
                  <a:srgbClr val="00B050"/>
                </a:solidFill>
              </a:rPr>
              <a:t>      </a:t>
            </a:r>
            <a:r>
              <a:rPr lang="en-US" sz="2800" b="1" u="sng" dirty="0" err="1" smtClean="0">
                <a:solidFill>
                  <a:schemeClr val="accent6">
                    <a:lumMod val="75000"/>
                  </a:schemeClr>
                </a:solidFill>
              </a:rPr>
              <a:t>itis</a:t>
            </a:r>
            <a:r>
              <a:rPr lang="en-US" sz="2800" b="1" u="sng" dirty="0" smtClean="0">
                <a:solidFill>
                  <a:schemeClr val="accent6">
                    <a:lumMod val="75000"/>
                  </a:schemeClr>
                </a:solidFill>
              </a:rPr>
              <a:t> = inflammation</a:t>
            </a:r>
          </a:p>
          <a:p>
            <a:pPr>
              <a:buNone/>
            </a:pPr>
            <a:endParaRPr lang="en-US" sz="2800" b="1" u="sng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sz="2800" b="1" u="sng" dirty="0" smtClean="0"/>
              <a:t>Peri = </a:t>
            </a:r>
            <a:r>
              <a:rPr lang="en-US" sz="2800" b="1" u="sng" dirty="0"/>
              <a:t>outer layer</a:t>
            </a:r>
            <a:r>
              <a:rPr lang="en-US" sz="2800" b="1" dirty="0"/>
              <a:t>       </a:t>
            </a:r>
            <a:r>
              <a:rPr lang="en-US" sz="2800" b="1" u="sng" dirty="0"/>
              <a:t>  card</a:t>
            </a:r>
            <a:r>
              <a:rPr lang="en-US" sz="2800" b="1" dirty="0"/>
              <a:t>                 </a:t>
            </a:r>
            <a:r>
              <a:rPr lang="en-US" sz="2800" b="1" u="sng" dirty="0"/>
              <a:t> </a:t>
            </a:r>
            <a:r>
              <a:rPr lang="en-US" sz="2800" b="1" u="sng" dirty="0" smtClean="0"/>
              <a:t>itis </a:t>
            </a:r>
            <a:r>
              <a:rPr lang="en-US" sz="2800" b="1" u="sng" dirty="0"/>
              <a:t>= inflammation</a:t>
            </a:r>
          </a:p>
          <a:p>
            <a:pPr>
              <a:buNone/>
            </a:pPr>
            <a:endParaRPr lang="en-US" sz="2800" b="1" u="sng" dirty="0" smtClean="0"/>
          </a:p>
          <a:p>
            <a:pPr>
              <a:buNone/>
            </a:pPr>
            <a:endParaRPr lang="en-US" b="1" u="sng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27"/>
    </mc:Choice>
    <mc:Fallback>
      <p:transition spd="slow" advTm="28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b="1" dirty="0" smtClean="0"/>
              <a:t> Prefix change: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hyper</a:t>
            </a:r>
            <a:r>
              <a:rPr lang="en-US" dirty="0" smtClean="0"/>
              <a:t>  </a:t>
            </a:r>
            <a:r>
              <a:rPr lang="en-US" dirty="0"/>
              <a:t>=  prefix mean  excessive</a:t>
            </a:r>
          </a:p>
          <a:p>
            <a:r>
              <a:rPr lang="en-US" dirty="0">
                <a:solidFill>
                  <a:srgbClr val="00B050"/>
                </a:solidFill>
              </a:rPr>
              <a:t>Hypo</a:t>
            </a:r>
            <a:r>
              <a:rPr lang="en-US" dirty="0"/>
              <a:t>   =  prefix  mean decrease</a:t>
            </a:r>
          </a:p>
          <a:p>
            <a:r>
              <a:rPr lang="en-US" dirty="0" err="1" smtClean="0">
                <a:solidFill>
                  <a:srgbClr val="00B050"/>
                </a:solidFill>
              </a:rPr>
              <a:t>Euo</a:t>
            </a:r>
            <a:r>
              <a:rPr lang="en-US" dirty="0" smtClean="0"/>
              <a:t>     =  </a:t>
            </a:r>
            <a:r>
              <a:rPr lang="en-US" dirty="0"/>
              <a:t>Prefix   mean  </a:t>
            </a:r>
            <a:r>
              <a:rPr lang="en-US" dirty="0" smtClean="0"/>
              <a:t>Equal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b="1" dirty="0" smtClean="0"/>
              <a:t> Suffix change: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Cardi</a:t>
            </a:r>
            <a:r>
              <a:rPr lang="en-US" u="sng" dirty="0" smtClean="0">
                <a:solidFill>
                  <a:srgbClr val="0000FF"/>
                </a:solidFill>
              </a:rPr>
              <a:t>ologist </a:t>
            </a:r>
            <a:r>
              <a:rPr lang="en-US" u="sng" dirty="0" smtClean="0"/>
              <a:t> </a:t>
            </a:r>
            <a:r>
              <a:rPr lang="en-US" dirty="0" smtClean="0"/>
              <a:t>        = </a:t>
            </a:r>
            <a:r>
              <a:rPr lang="en-US" sz="2800" dirty="0" smtClean="0"/>
              <a:t>a physician specializing in the heart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Cardio</a:t>
            </a:r>
            <a:r>
              <a:rPr lang="en-US" u="sng" dirty="0" err="1" smtClean="0">
                <a:solidFill>
                  <a:srgbClr val="0000FF"/>
                </a:solidFill>
              </a:rPr>
              <a:t>myopathy</a:t>
            </a:r>
            <a:r>
              <a:rPr lang="en-US" u="sng" dirty="0" smtClean="0"/>
              <a:t> </a:t>
            </a:r>
            <a:r>
              <a:rPr lang="en-US" dirty="0" smtClean="0"/>
              <a:t> = </a:t>
            </a:r>
            <a:r>
              <a:rPr lang="en-US" sz="2800" dirty="0" smtClean="0"/>
              <a:t>damage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Cardio</a:t>
            </a:r>
            <a:r>
              <a:rPr lang="en-US" u="sng" dirty="0" smtClean="0">
                <a:solidFill>
                  <a:srgbClr val="0000FF"/>
                </a:solidFill>
              </a:rPr>
              <a:t>megaly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      = </a:t>
            </a:r>
            <a:r>
              <a:rPr lang="en-US" sz="2800" dirty="0" smtClean="0"/>
              <a:t>enlargement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94"/>
    </mc:Choice>
    <mc:Fallback>
      <p:transition spd="slow" advTm="34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rgbClr val="FFC000"/>
          </a:solidFill>
        </p:spPr>
        <p:txBody>
          <a:bodyPr/>
          <a:lstStyle/>
          <a:p>
            <a:r>
              <a:rPr lang="en-US" altLang="ar-IQ" sz="3200" b="1" u="sng" dirty="0"/>
              <a:t>Key Vocabulary </a:t>
            </a:r>
            <a:r>
              <a:rPr lang="en-US" altLang="ar-IQ" sz="3200" b="1" u="sng" dirty="0" smtClean="0"/>
              <a:t>Terms  </a:t>
            </a:r>
            <a:r>
              <a:rPr lang="ar-IQ" altLang="ar-IQ" sz="3200" b="1" u="sng" dirty="0" smtClean="0"/>
              <a:t>مصطلحات المفردات الرئيسية</a:t>
            </a:r>
            <a:r>
              <a:rPr lang="en-US" altLang="ar-IQ" dirty="0" smtClean="0"/>
              <a:t> </a:t>
            </a:r>
            <a:endParaRPr lang="en-US" altLang="ar-IQ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838200"/>
            <a:ext cx="6781800" cy="6019800"/>
          </a:xfrm>
        </p:spPr>
        <p:txBody>
          <a:bodyPr/>
          <a:lstStyle/>
          <a:p>
            <a:r>
              <a:rPr lang="en-US" altLang="ar-IQ" sz="2000" b="1"/>
              <a:t>Cyt/o = combining form for cell</a:t>
            </a:r>
          </a:p>
          <a:p>
            <a:r>
              <a:rPr lang="en-US" altLang="ar-IQ" sz="2000" b="1"/>
              <a:t>Blast/o = immature</a:t>
            </a:r>
          </a:p>
          <a:p>
            <a:r>
              <a:rPr lang="en-US" altLang="ar-IQ" sz="2000" b="1"/>
              <a:t>Hist/o = tissues</a:t>
            </a:r>
          </a:p>
          <a:p>
            <a:r>
              <a:rPr lang="en-US" altLang="ar-IQ" sz="2000" b="1"/>
              <a:t>Sinistr/o = left</a:t>
            </a:r>
          </a:p>
          <a:p>
            <a:r>
              <a:rPr lang="en-US" altLang="ar-IQ" sz="2000" b="1"/>
              <a:t>Dextr/o = right</a:t>
            </a:r>
          </a:p>
          <a:p>
            <a:r>
              <a:rPr lang="en-US" altLang="ar-IQ" sz="2000" b="1"/>
              <a:t>Ultra-  = prefix meaning in excess or beyond</a:t>
            </a:r>
          </a:p>
          <a:p>
            <a:r>
              <a:rPr lang="en-US" altLang="ar-IQ" sz="2000" b="1"/>
              <a:t>Intra- = within</a:t>
            </a:r>
          </a:p>
          <a:p>
            <a:r>
              <a:rPr lang="en-US" altLang="ar-IQ" sz="2000" b="1"/>
              <a:t>Contra- = against</a:t>
            </a:r>
          </a:p>
          <a:p>
            <a:r>
              <a:rPr lang="en-US" altLang="ar-IQ" sz="2000" b="1"/>
              <a:t>Trans- = across</a:t>
            </a:r>
          </a:p>
          <a:p>
            <a:r>
              <a:rPr lang="en-US" altLang="ar-IQ" sz="2000" b="1"/>
              <a:t>Retro- = behind</a:t>
            </a:r>
          </a:p>
          <a:p>
            <a:r>
              <a:rPr lang="en-US" altLang="ar-IQ" sz="2000" b="1"/>
              <a:t>Peri- =  around</a:t>
            </a:r>
          </a:p>
          <a:p>
            <a:r>
              <a:rPr lang="en-US" altLang="ar-IQ" sz="2000" b="1"/>
              <a:t>Circum- = around</a:t>
            </a:r>
          </a:p>
          <a:p>
            <a:r>
              <a:rPr lang="en-US" altLang="ar-IQ" sz="2000" b="1"/>
              <a:t>Dia- = through</a:t>
            </a:r>
          </a:p>
          <a:p>
            <a:pPr lvl="2"/>
            <a:r>
              <a:rPr lang="en-US" altLang="ar-IQ" sz="2000" b="1"/>
              <a:t>Diarrhea = flowing through</a:t>
            </a:r>
          </a:p>
          <a:p>
            <a:pPr lvl="2"/>
            <a:r>
              <a:rPr lang="en-US" altLang="ar-IQ" sz="2000" b="1"/>
              <a:t>Diaphoresis = profuse sweating</a:t>
            </a:r>
          </a:p>
          <a:p>
            <a:endParaRPr lang="en-US" altLang="ar-IQ" sz="2000" b="1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35629"/>
      </p:ext>
    </p:extLst>
  </p:cSld>
  <p:clrMapOvr>
    <a:masterClrMapping/>
  </p:clrMapOvr>
  <p:transition advTm="38236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772400" cy="685800"/>
          </a:xfrm>
          <a:noFill/>
          <a:ln/>
        </p:spPr>
        <p:txBody>
          <a:bodyPr/>
          <a:lstStyle/>
          <a:p>
            <a:r>
              <a:rPr lang="en-US" altLang="ar-IQ" sz="32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Introductory Medical Terms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295400"/>
            <a:ext cx="9144000" cy="5105400"/>
          </a:xfrm>
          <a:noFill/>
          <a:ln/>
        </p:spPr>
        <p:txBody>
          <a:bodyPr/>
          <a:lstStyle/>
          <a:p>
            <a:pPr lvl="1">
              <a:lnSpc>
                <a:spcPct val="120000"/>
              </a:lnSpc>
            </a:pPr>
            <a:r>
              <a:rPr lang="en-US" altLang="ar-IQ" sz="2000" b="1" dirty="0"/>
              <a:t>Anatomy ----------------------- structure of </a:t>
            </a:r>
            <a:r>
              <a:rPr lang="en-US" altLang="ar-IQ" sz="2000" b="1" dirty="0" smtClean="0"/>
              <a:t>something               </a:t>
            </a:r>
            <a:r>
              <a:rPr lang="ar-IQ" altLang="ar-IQ" sz="2000" b="1" dirty="0" smtClean="0"/>
              <a:t>التشريح</a:t>
            </a:r>
            <a:endParaRPr lang="en-US" altLang="ar-IQ" sz="2000" b="1" dirty="0"/>
          </a:p>
          <a:p>
            <a:pPr lvl="1">
              <a:lnSpc>
                <a:spcPct val="120000"/>
              </a:lnSpc>
            </a:pPr>
            <a:r>
              <a:rPr lang="en-US" altLang="ar-IQ" sz="2000" b="1" dirty="0"/>
              <a:t>Physiology---------------------- study of </a:t>
            </a:r>
            <a:r>
              <a:rPr lang="en-US" altLang="ar-IQ" sz="2000" b="1" dirty="0" smtClean="0"/>
              <a:t>function                        </a:t>
            </a:r>
            <a:r>
              <a:rPr lang="ar-IQ" altLang="ar-IQ" sz="2000" b="1" dirty="0" smtClean="0"/>
              <a:t>   الفسلجة</a:t>
            </a:r>
            <a:endParaRPr lang="en-US" altLang="ar-IQ" sz="2000" b="1" dirty="0"/>
          </a:p>
          <a:p>
            <a:pPr lvl="1">
              <a:lnSpc>
                <a:spcPct val="120000"/>
              </a:lnSpc>
            </a:pPr>
            <a:r>
              <a:rPr lang="en-US" altLang="ar-IQ" sz="2000" b="1" dirty="0"/>
              <a:t>Etiology -------------------------cause of the </a:t>
            </a:r>
            <a:r>
              <a:rPr lang="en-US" altLang="ar-IQ" sz="2000" b="1" dirty="0" smtClean="0"/>
              <a:t>disease                    </a:t>
            </a:r>
            <a:r>
              <a:rPr lang="ar-IQ" altLang="ar-IQ" sz="2000" b="1" dirty="0" smtClean="0"/>
              <a:t>مسببات المرض</a:t>
            </a:r>
            <a:endParaRPr lang="en-US" altLang="ar-IQ" sz="2000" b="1" dirty="0"/>
          </a:p>
          <a:p>
            <a:pPr lvl="1">
              <a:lnSpc>
                <a:spcPct val="120000"/>
              </a:lnSpc>
            </a:pPr>
            <a:r>
              <a:rPr lang="en-US" altLang="ar-IQ" sz="2000" b="1" dirty="0"/>
              <a:t>Idiopathic disease------------ disease with unknown cause</a:t>
            </a:r>
          </a:p>
          <a:p>
            <a:pPr lvl="1">
              <a:lnSpc>
                <a:spcPct val="120000"/>
              </a:lnSpc>
            </a:pPr>
            <a:r>
              <a:rPr lang="en-US" altLang="ar-IQ" sz="2000" b="1" dirty="0"/>
              <a:t>Iatrogenic disease-------------disease caused by human intervention</a:t>
            </a:r>
          </a:p>
          <a:p>
            <a:pPr lvl="1">
              <a:lnSpc>
                <a:spcPct val="120000"/>
              </a:lnSpc>
            </a:pPr>
            <a:r>
              <a:rPr lang="en-US" altLang="ar-IQ" sz="2000" b="1" dirty="0"/>
              <a:t>Nosocomial disease ----------disease acquired in a healthcare facility</a:t>
            </a:r>
          </a:p>
          <a:p>
            <a:pPr lvl="1">
              <a:lnSpc>
                <a:spcPct val="120000"/>
              </a:lnSpc>
            </a:pPr>
            <a:r>
              <a:rPr lang="en-US" altLang="ar-IQ" sz="2000" b="1" dirty="0" smtClean="0"/>
              <a:t>Congenital </a:t>
            </a:r>
            <a:r>
              <a:rPr lang="en-US" altLang="ar-IQ" sz="2000" b="1" dirty="0"/>
              <a:t>diseases --------- diseases occurring at birth</a:t>
            </a:r>
          </a:p>
          <a:p>
            <a:pPr lvl="1">
              <a:lnSpc>
                <a:spcPct val="120000"/>
              </a:lnSpc>
            </a:pPr>
            <a:r>
              <a:rPr lang="en-US" altLang="ar-IQ" sz="2000" b="1" dirty="0"/>
              <a:t>Symptoms of disease --------subjective findings ( patient’s history)</a:t>
            </a:r>
          </a:p>
          <a:p>
            <a:pPr lvl="1">
              <a:lnSpc>
                <a:spcPct val="120000"/>
              </a:lnSpc>
            </a:pPr>
            <a:r>
              <a:rPr lang="en-US" altLang="ar-IQ" sz="2000" b="1" dirty="0"/>
              <a:t>Signs of disease -------------- objective findings (patient’s physical exam)</a:t>
            </a:r>
          </a:p>
          <a:p>
            <a:pPr lvl="1">
              <a:lnSpc>
                <a:spcPct val="120000"/>
              </a:lnSpc>
            </a:pPr>
            <a:r>
              <a:rPr lang="en-US" altLang="ar-IQ" sz="2000" b="1" dirty="0"/>
              <a:t>Syndrome ---------------------common cause of different signs &amp; symptoms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88168"/>
      </p:ext>
    </p:extLst>
  </p:cSld>
  <p:clrMapOvr>
    <a:masterClrMapping/>
  </p:clrMapOvr>
  <p:transition advTm="76815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991600" cy="6477000"/>
          </a:xfrm>
          <a:solidFill>
            <a:schemeClr val="bg2">
              <a:lumMod val="40000"/>
              <a:lumOff val="60000"/>
            </a:schemeClr>
          </a:solidFill>
          <a:ln/>
        </p:spPr>
        <p:txBody>
          <a:bodyPr/>
          <a:lstStyle/>
          <a:p>
            <a:pPr lvl="1"/>
            <a:r>
              <a:rPr lang="en-US" altLang="ar-IQ" sz="2000" b="1" dirty="0"/>
              <a:t>Remission----------------------- </a:t>
            </a:r>
            <a:r>
              <a:rPr lang="en-US" altLang="ar-IQ" sz="2000" b="1" dirty="0" smtClean="0"/>
              <a:t> period </a:t>
            </a:r>
            <a:r>
              <a:rPr lang="en-US" altLang="ar-IQ" sz="2000" b="1" dirty="0"/>
              <a:t>when symptoms of disease abates</a:t>
            </a:r>
          </a:p>
          <a:p>
            <a:pPr lvl="1">
              <a:buFontTx/>
              <a:buNone/>
            </a:pPr>
            <a:r>
              <a:rPr lang="en-US" altLang="ar-IQ" sz="2000" b="1" dirty="0"/>
              <a:t>	</a:t>
            </a:r>
          </a:p>
          <a:p>
            <a:pPr lvl="1">
              <a:buFontTx/>
              <a:buNone/>
            </a:pPr>
            <a:r>
              <a:rPr lang="en-US" altLang="ar-IQ" sz="2000" b="1" dirty="0"/>
              <a:t>			</a:t>
            </a:r>
            <a:r>
              <a:rPr lang="en-US" altLang="ar-IQ" sz="2000" b="1" dirty="0">
                <a:solidFill>
                  <a:srgbClr val="FF0000"/>
                </a:solidFill>
              </a:rPr>
              <a:t>Organic</a:t>
            </a:r>
            <a:r>
              <a:rPr lang="en-US" altLang="ar-IQ" sz="2000" b="1" dirty="0"/>
              <a:t>     versus     </a:t>
            </a:r>
            <a:r>
              <a:rPr lang="en-US" altLang="ar-IQ" sz="2000" b="1" dirty="0">
                <a:solidFill>
                  <a:srgbClr val="FF0000"/>
                </a:solidFill>
              </a:rPr>
              <a:t>functional </a:t>
            </a:r>
            <a:r>
              <a:rPr lang="en-US" altLang="ar-IQ" sz="2000" b="1" dirty="0"/>
              <a:t>     disorders</a:t>
            </a:r>
            <a:r>
              <a:rPr lang="en-US" altLang="ar-IQ" sz="1800" b="1" dirty="0"/>
              <a:t>  or  diseases</a:t>
            </a:r>
          </a:p>
          <a:p>
            <a:pPr lvl="1"/>
            <a:r>
              <a:rPr lang="en-US" altLang="ar-IQ" sz="2000" b="1" dirty="0"/>
              <a:t>Organic disorder------------- physical changes are present  </a:t>
            </a:r>
          </a:p>
          <a:p>
            <a:pPr lvl="1"/>
            <a:r>
              <a:rPr lang="en-US" altLang="ar-IQ" sz="2000" b="1" dirty="0"/>
              <a:t>Functional disorder ------no physical changes to explain symptoms	</a:t>
            </a:r>
          </a:p>
          <a:p>
            <a:pPr lvl="1"/>
            <a:endParaRPr lang="en-US" altLang="ar-IQ" sz="2000" b="1" dirty="0"/>
          </a:p>
          <a:p>
            <a:pPr lvl="1"/>
            <a:r>
              <a:rPr lang="en-US" altLang="ar-IQ" sz="2000" b="1" dirty="0"/>
              <a:t>Diagnosis-----------------------nature of the </a:t>
            </a:r>
            <a:r>
              <a:rPr lang="en-US" altLang="ar-IQ" sz="2000" b="1" dirty="0" smtClean="0"/>
              <a:t>disorder  </a:t>
            </a:r>
            <a:r>
              <a:rPr lang="ar-IQ" altLang="ar-IQ" sz="2000" b="1" dirty="0" smtClean="0"/>
              <a:t>التشخيص   </a:t>
            </a:r>
            <a:endParaRPr lang="en-US" altLang="ar-IQ" sz="2000" b="1" dirty="0"/>
          </a:p>
          <a:p>
            <a:pPr lvl="4"/>
            <a:r>
              <a:rPr lang="en-US" altLang="ar-IQ" sz="1400" b="1" dirty="0"/>
              <a:t>Remember: etiology ----cause of the disorder</a:t>
            </a:r>
          </a:p>
          <a:p>
            <a:pPr lvl="1"/>
            <a:r>
              <a:rPr lang="en-US" altLang="ar-IQ" sz="2000" b="1" dirty="0"/>
              <a:t>Prognosis ---------------------what is in the future for this problem</a:t>
            </a:r>
          </a:p>
          <a:p>
            <a:pPr lvl="1"/>
            <a:r>
              <a:rPr lang="en-US" altLang="ar-IQ" sz="2000" b="1" dirty="0"/>
              <a:t>Eponym----------------------- “named after”</a:t>
            </a:r>
          </a:p>
          <a:p>
            <a:pPr lvl="1"/>
            <a:r>
              <a:rPr lang="en-US" altLang="ar-IQ" sz="2000" b="1" dirty="0"/>
              <a:t>Acronym ---------------------- word formed from initial </a:t>
            </a:r>
          </a:p>
          <a:p>
            <a:pPr lvl="1">
              <a:buFontTx/>
              <a:buNone/>
            </a:pPr>
            <a:r>
              <a:rPr lang="en-US" altLang="ar-IQ" sz="2000" b="1" dirty="0"/>
              <a:t>				                letter of major parts of term</a:t>
            </a:r>
          </a:p>
          <a:p>
            <a:pPr lvl="4"/>
            <a:r>
              <a:rPr lang="en-US" altLang="ar-IQ" sz="1400" b="1" dirty="0"/>
              <a:t>LASER = light amplification by stimulated emission of radiation</a:t>
            </a:r>
          </a:p>
          <a:p>
            <a:pPr lvl="4"/>
            <a:r>
              <a:rPr lang="en-US" altLang="ar-IQ" sz="1400" b="1" dirty="0"/>
              <a:t>SCUBA = self contained underwater breathing apparatus</a:t>
            </a:r>
          </a:p>
          <a:p>
            <a:pPr lvl="2"/>
            <a:r>
              <a:rPr lang="en-US" altLang="ar-IQ" sz="1600" b="1" dirty="0"/>
              <a:t>Note: prefix “</a:t>
            </a:r>
            <a:r>
              <a:rPr lang="en-US" altLang="ar-IQ" sz="1600" b="1" dirty="0" err="1"/>
              <a:t>acro</a:t>
            </a:r>
            <a:r>
              <a:rPr lang="en-US" altLang="ar-IQ" sz="1600" b="1" dirty="0"/>
              <a:t>” = extremity, top, extreme</a:t>
            </a:r>
          </a:p>
          <a:p>
            <a:pPr lvl="4"/>
            <a:r>
              <a:rPr lang="en-US" altLang="ar-IQ" sz="1400" b="1" dirty="0" err="1"/>
              <a:t>Acrocyanosis</a:t>
            </a:r>
            <a:r>
              <a:rPr lang="en-US" altLang="ar-IQ" sz="1400" b="1" dirty="0"/>
              <a:t> = blue discoloration of fingers, toes, nose</a:t>
            </a:r>
          </a:p>
          <a:p>
            <a:pPr lvl="4"/>
            <a:r>
              <a:rPr lang="en-US" altLang="ar-IQ" sz="1400" b="1" dirty="0"/>
              <a:t>Acrophobia </a:t>
            </a:r>
          </a:p>
          <a:p>
            <a:pPr lvl="1"/>
            <a:r>
              <a:rPr lang="en-US" altLang="ar-IQ" sz="2000" b="1" dirty="0"/>
              <a:t>Incubation -------------------latent period of the disease </a:t>
            </a:r>
          </a:p>
          <a:p>
            <a:pPr lvl="4"/>
            <a:r>
              <a:rPr lang="en-US" altLang="ar-IQ" sz="1600" b="1" dirty="0"/>
              <a:t>before develop signs &amp; symptoms</a:t>
            </a:r>
          </a:p>
          <a:p>
            <a:pPr lvl="1">
              <a:buFontTx/>
              <a:buNone/>
            </a:pPr>
            <a:endParaRPr lang="en-US" altLang="ar-IQ" sz="1400" b="1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27087"/>
      </p:ext>
    </p:extLst>
  </p:cSld>
  <p:clrMapOvr>
    <a:masterClrMapping/>
  </p:clrMapOvr>
  <p:transition advTm="69934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28600" y="4831048"/>
            <a:ext cx="8601502" cy="1874552"/>
          </a:xfrm>
        </p:spPr>
        <p:txBody>
          <a:bodyPr>
            <a:normAutofit/>
          </a:bodyPr>
          <a:lstStyle/>
          <a:p>
            <a:pPr algn="ctr"/>
            <a:r>
              <a:rPr lang="ar-IQ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الجمع في المصطلحات الطبية والمختصرات </a:t>
            </a:r>
            <a:endParaRPr lang="ar-IQ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228599" y="457200"/>
            <a:ext cx="8305801" cy="2247896"/>
          </a:xfrm>
        </p:spPr>
        <p:txBody>
          <a:bodyPr>
            <a:noAutofit/>
          </a:bodyPr>
          <a:lstStyle/>
          <a:p>
            <a:pPr algn="ctr"/>
            <a:r>
              <a:rPr lang="en-US" sz="4400" kern="10" dirty="0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Pluralizing Terms</a:t>
            </a:r>
          </a:p>
          <a:p>
            <a:pPr algn="ctr"/>
            <a:r>
              <a:rPr lang="en-US" sz="4400" kern="10" dirty="0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 Black"/>
              </a:rPr>
              <a:t>And Abbreviations</a:t>
            </a:r>
            <a:endParaRPr lang="ar-IQ" sz="4400" kern="10" dirty="0" smtClean="0">
              <a:ln w="9525">
                <a:solidFill>
                  <a:srgbClr val="006600"/>
                </a:solidFill>
                <a:round/>
                <a:headEnd/>
                <a:tailEnd/>
              </a:ln>
              <a:solidFill>
                <a:srgbClr val="006600"/>
              </a:solidFill>
              <a:latin typeface="Arial Black"/>
            </a:endParaRPr>
          </a:p>
          <a:p>
            <a:endParaRPr lang="ar-IQ" sz="18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420644"/>
            <a:ext cx="4267200" cy="2075155"/>
          </a:xfrm>
          <a:prstGeom prst="rect">
            <a:avLst/>
          </a:prstGeom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0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01"/>
    </mc:Choice>
    <mc:Fallback>
      <p:transition spd="slow" advTm="14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RULES For </a:t>
            </a:r>
            <a:r>
              <a:rPr lang="en-US" dirty="0" err="1" smtClean="0"/>
              <a:t>pluralization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4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dirty="0" smtClean="0"/>
              <a:t>1. Add (s) to words ending (ex. </a:t>
            </a:r>
            <a:r>
              <a:rPr lang="en-US" sz="2400" dirty="0" smtClean="0">
                <a:solidFill>
                  <a:srgbClr val="006600"/>
                </a:solidFill>
              </a:rPr>
              <a:t>joint</a:t>
            </a:r>
            <a:r>
              <a:rPr lang="en-US" sz="2400" dirty="0" smtClean="0"/>
              <a:t>- </a:t>
            </a:r>
            <a:r>
              <a:rPr lang="en-US" sz="2400" dirty="0" smtClean="0">
                <a:solidFill>
                  <a:srgbClr val="006600"/>
                </a:solidFill>
              </a:rPr>
              <a:t>joints, muscle- muscles</a:t>
            </a:r>
            <a:r>
              <a:rPr lang="en-US" sz="2400" dirty="0" smtClean="0"/>
              <a:t>)</a:t>
            </a:r>
          </a:p>
          <a:p>
            <a:pPr algn="l">
              <a:buNone/>
            </a:pPr>
            <a:endParaRPr lang="en-US" sz="2400" dirty="0" smtClean="0"/>
          </a:p>
          <a:p>
            <a:pPr algn="l">
              <a:buNone/>
            </a:pPr>
            <a:r>
              <a:rPr lang="en-US" sz="2400" dirty="0" smtClean="0"/>
              <a:t>2. Add (</a:t>
            </a:r>
            <a:r>
              <a:rPr lang="en-US" sz="2400" dirty="0" err="1" smtClean="0"/>
              <a:t>es</a:t>
            </a:r>
            <a:r>
              <a:rPr lang="en-US" sz="2400" dirty="0" smtClean="0"/>
              <a:t>) to words ending in </a:t>
            </a:r>
            <a:r>
              <a:rPr lang="en-US" sz="2400" dirty="0" err="1" smtClean="0"/>
              <a:t>s,x,y</a:t>
            </a:r>
            <a:r>
              <a:rPr lang="en-US" sz="2400" dirty="0" smtClean="0"/>
              <a:t> or z </a:t>
            </a:r>
          </a:p>
          <a:p>
            <a:pPr algn="ctr">
              <a:buNone/>
            </a:pPr>
            <a:r>
              <a:rPr lang="en-US" sz="2400" dirty="0" smtClean="0"/>
              <a:t>(ex. </a:t>
            </a:r>
            <a:r>
              <a:rPr lang="en-US" sz="2400" dirty="0" smtClean="0">
                <a:solidFill>
                  <a:srgbClr val="006600"/>
                </a:solidFill>
              </a:rPr>
              <a:t>reflex – reflexes, mass- masses)</a:t>
            </a:r>
          </a:p>
          <a:p>
            <a:pPr algn="ctr">
              <a:buNone/>
            </a:pPr>
            <a:endParaRPr lang="en-US" sz="2400" dirty="0" smtClean="0"/>
          </a:p>
          <a:p>
            <a:pPr algn="l">
              <a:buNone/>
            </a:pPr>
            <a:r>
              <a:rPr lang="en-US" sz="2400" dirty="0" smtClean="0"/>
              <a:t>3. Remove </a:t>
            </a:r>
            <a:r>
              <a:rPr lang="en-US" sz="2400" dirty="0"/>
              <a:t>(x) and add </a:t>
            </a:r>
            <a:r>
              <a:rPr lang="en-US" sz="2400" dirty="0" err="1"/>
              <a:t>ces</a:t>
            </a:r>
            <a:r>
              <a:rPr lang="en-US" sz="2400" dirty="0" smtClean="0"/>
              <a:t>.    </a:t>
            </a:r>
            <a:r>
              <a:rPr lang="en-US" sz="2400" dirty="0" smtClean="0">
                <a:solidFill>
                  <a:srgbClr val="00B050"/>
                </a:solidFill>
              </a:rPr>
              <a:t>(</a:t>
            </a:r>
            <a:r>
              <a:rPr lang="en-US" sz="2400" dirty="0">
                <a:solidFill>
                  <a:srgbClr val="00B050"/>
                </a:solidFill>
              </a:rPr>
              <a:t>ex. appendix - appendices) </a:t>
            </a:r>
            <a:r>
              <a:rPr lang="en-US" sz="2400" dirty="0" smtClean="0">
                <a:solidFill>
                  <a:srgbClr val="00B050"/>
                </a:solidFill>
              </a:rPr>
              <a:t>   </a:t>
            </a:r>
            <a:endParaRPr lang="en-US" sz="2400" dirty="0">
              <a:solidFill>
                <a:srgbClr val="00B050"/>
              </a:solidFill>
            </a:endParaRPr>
          </a:p>
          <a:p>
            <a:pPr algn="l">
              <a:buNone/>
            </a:pPr>
            <a:endParaRPr lang="en-US" sz="2400" dirty="0"/>
          </a:p>
          <a:p>
            <a:pPr algn="l">
              <a:buNone/>
            </a:pPr>
            <a:r>
              <a:rPr lang="en-US" sz="2400" dirty="0" smtClean="0"/>
              <a:t>4. Remove </a:t>
            </a:r>
            <a:r>
              <a:rPr lang="en-US" sz="2400" dirty="0"/>
              <a:t>the (`y ) and add (`</a:t>
            </a:r>
            <a:r>
              <a:rPr lang="en-US" sz="2400" dirty="0" err="1"/>
              <a:t>ies</a:t>
            </a:r>
            <a:r>
              <a:rPr lang="en-US" sz="2400" dirty="0" smtClean="0"/>
              <a:t>) </a:t>
            </a:r>
            <a:r>
              <a:rPr lang="en-US" sz="2400" dirty="0"/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ex</a:t>
            </a:r>
            <a:r>
              <a:rPr lang="en-US" sz="2400" dirty="0">
                <a:solidFill>
                  <a:srgbClr val="00B050"/>
                </a:solidFill>
              </a:rPr>
              <a:t>. mastectomy- mastectomies</a:t>
            </a:r>
            <a:r>
              <a:rPr lang="en-US" sz="2400" dirty="0" smtClean="0">
                <a:solidFill>
                  <a:srgbClr val="00B050"/>
                </a:solidFill>
              </a:rPr>
              <a:t>)</a:t>
            </a:r>
          </a:p>
          <a:p>
            <a:pPr algn="l">
              <a:buNone/>
            </a:pPr>
            <a:endParaRPr lang="en-US" sz="2400" dirty="0">
              <a:solidFill>
                <a:srgbClr val="00B050"/>
              </a:solidFill>
            </a:endParaRPr>
          </a:p>
          <a:p>
            <a:pPr algn="l">
              <a:buNone/>
            </a:pPr>
            <a:r>
              <a:rPr lang="en-US" sz="2400" dirty="0">
                <a:solidFill>
                  <a:schemeClr val="tx1"/>
                </a:solidFill>
              </a:rPr>
              <a:t>5. When an ending (`y ) is preceded by a vowel, the usual plural suffix is (`s)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       (</a:t>
            </a:r>
            <a:r>
              <a:rPr lang="en-US" sz="2400" dirty="0">
                <a:solidFill>
                  <a:srgbClr val="00B050"/>
                </a:solidFill>
              </a:rPr>
              <a:t>ex. boy - boys)</a:t>
            </a:r>
          </a:p>
          <a:p>
            <a:pPr algn="l">
              <a:buNone/>
            </a:pPr>
            <a:endParaRPr lang="en-US" sz="2400" dirty="0">
              <a:solidFill>
                <a:srgbClr val="00B050"/>
              </a:solidFill>
            </a:endParaRPr>
          </a:p>
          <a:p>
            <a:pPr algn="l">
              <a:buNone/>
            </a:pPr>
            <a:endParaRPr lang="en-US" sz="2400" dirty="0" smtClean="0">
              <a:solidFill>
                <a:srgbClr val="00B050"/>
              </a:solidFill>
            </a:endParaRPr>
          </a:p>
          <a:p>
            <a:pPr algn="l">
              <a:buNone/>
            </a:pPr>
            <a:endParaRPr lang="ar-IQ" sz="2400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85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84"/>
    </mc:Choice>
    <mc:Fallback>
      <p:transition spd="slow" advTm="21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رحلة">
  <a:themeElements>
    <a:clrScheme name="رحلة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رحلة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رحلة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رحلة">
  <a:themeElements>
    <a:clrScheme name="رحلة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رحلة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رحلة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رحلة">
  <a:themeElements>
    <a:clrScheme name="رحلة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رحلة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رحلة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رحلة">
  <a:themeElements>
    <a:clrScheme name="رحلة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رحلة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رحلة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رحلة">
  <a:themeElements>
    <a:clrScheme name="رحلة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رحلة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رحلة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رحلة">
  <a:themeElements>
    <a:clrScheme name="رحلة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رحلة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رحلة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IQ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907</Words>
  <Application>Microsoft Office PowerPoint</Application>
  <PresentationFormat>عرض على الشاشة (3:4)‏</PresentationFormat>
  <Paragraphs>218</Paragraphs>
  <Slides>24</Slides>
  <Notes>2</Notes>
  <HiddenSlides>0</HiddenSlides>
  <MMClips>24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21</vt:i4>
      </vt:variant>
      <vt:variant>
        <vt:lpstr>عناوين الشرائح</vt:lpstr>
      </vt:variant>
      <vt:variant>
        <vt:i4>24</vt:i4>
      </vt:variant>
    </vt:vector>
  </HeadingPairs>
  <TitlesOfParts>
    <vt:vector size="54" baseType="lpstr">
      <vt:lpstr>Arial</vt:lpstr>
      <vt:lpstr>Arial Black</vt:lpstr>
      <vt:lpstr>Calibri</vt:lpstr>
      <vt:lpstr>Franklin Gothic Book</vt:lpstr>
      <vt:lpstr>Franklin Gothic Medium</vt:lpstr>
      <vt:lpstr>Tahoma</vt:lpstr>
      <vt:lpstr>Times New Roman</vt:lpstr>
      <vt:lpstr>Wingdings</vt:lpstr>
      <vt:lpstr>Wingdings 2</vt:lpstr>
      <vt:lpstr>Office Theme</vt:lpstr>
      <vt:lpstr>2_رحلة</vt:lpstr>
      <vt:lpstr>3_رحلة</vt:lpstr>
      <vt:lpstr>5_رحلة</vt:lpstr>
      <vt:lpstr>4_رحلة</vt:lpstr>
      <vt:lpstr>6_رحلة</vt:lpstr>
      <vt:lpstr>7_رحلة</vt:lpstr>
      <vt:lpstr>Default Design</vt:lpstr>
      <vt:lpstr>1_Default Design</vt:lpstr>
      <vt:lpstr>3_Default Design</vt:lpstr>
      <vt:lpstr>2_Default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عرض تقديمي في PowerPoint</vt:lpstr>
      <vt:lpstr>4 Parts to a Medical Term</vt:lpstr>
      <vt:lpstr>Example of medical term;  </vt:lpstr>
      <vt:lpstr>عرض تقديمي في PowerPoint</vt:lpstr>
      <vt:lpstr>Key Vocabulary Terms  مصطلحات المفردات الرئيسية </vt:lpstr>
      <vt:lpstr>Introductory Medical Terms</vt:lpstr>
      <vt:lpstr>عرض تقديمي في PowerPoint</vt:lpstr>
      <vt:lpstr>الجمع في المصطلحات الطبية والمختصرات </vt:lpstr>
      <vt:lpstr>RULES For pluralization</vt:lpstr>
      <vt:lpstr>عرض تقديمي في PowerPoint</vt:lpstr>
      <vt:lpstr>Singular &amp; Plural Endings</vt:lpstr>
      <vt:lpstr>Singular &amp; Plural Endings</vt:lpstr>
      <vt:lpstr>Levels of Organization</vt:lpstr>
      <vt:lpstr>Body Directions</vt:lpstr>
      <vt:lpstr>Body Directions  proximal/distal   lateral /medial  cephalic/ caudal  superior/ inferior  superficial/ deep  anterior/ posterior  ventral/ dorsal  </vt:lpstr>
      <vt:lpstr>Body Planes &amp; Sections</vt:lpstr>
      <vt:lpstr>عرض تقديمي في PowerPoint</vt:lpstr>
      <vt:lpstr>Body Cavities</vt:lpstr>
      <vt:lpstr>Movement of Body Parts abduction/adduction flexion/ extension rotation/ circumduction supination/ pronation</vt:lpstr>
      <vt:lpstr>Some important abbreviations </vt:lpstr>
      <vt:lpstr>عرض تقديمي في PowerPoint</vt:lpstr>
      <vt:lpstr>عرض تقديمي في PowerPoint</vt:lpstr>
      <vt:lpstr>Skin: Integument System note integument means covering</vt:lpstr>
      <vt:lpstr>Key System Terminology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Alaa</dc:creator>
  <cp:lastModifiedBy>ali alaa</cp:lastModifiedBy>
  <cp:revision>158</cp:revision>
  <dcterms:created xsi:type="dcterms:W3CDTF">2006-08-16T00:00:00Z</dcterms:created>
  <dcterms:modified xsi:type="dcterms:W3CDTF">2020-03-07T20:22:22Z</dcterms:modified>
</cp:coreProperties>
</file>